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8"/>
  </p:notesMasterIdLst>
  <p:sldIdLst>
    <p:sldId id="324" r:id="rId2"/>
    <p:sldId id="332" r:id="rId3"/>
    <p:sldId id="301" r:id="rId4"/>
    <p:sldId id="302" r:id="rId5"/>
    <p:sldId id="305" r:id="rId6"/>
    <p:sldId id="314" r:id="rId7"/>
    <p:sldId id="306" r:id="rId8"/>
    <p:sldId id="307" r:id="rId9"/>
    <p:sldId id="308" r:id="rId10"/>
    <p:sldId id="313" r:id="rId11"/>
    <p:sldId id="328" r:id="rId12"/>
    <p:sldId id="319" r:id="rId13"/>
    <p:sldId id="321" r:id="rId14"/>
    <p:sldId id="335" r:id="rId15"/>
    <p:sldId id="298" r:id="rId16"/>
    <p:sldId id="282" r:id="rId17"/>
    <p:sldId id="283" r:id="rId18"/>
    <p:sldId id="261" r:id="rId19"/>
    <p:sldId id="309" r:id="rId20"/>
    <p:sldId id="264" r:id="rId21"/>
    <p:sldId id="265" r:id="rId22"/>
    <p:sldId id="336" r:id="rId23"/>
    <p:sldId id="289" r:id="rId24"/>
    <p:sldId id="266" r:id="rId25"/>
    <p:sldId id="267" r:id="rId26"/>
    <p:sldId id="333" r:id="rId27"/>
    <p:sldId id="330" r:id="rId28"/>
    <p:sldId id="331" r:id="rId29"/>
    <p:sldId id="334" r:id="rId30"/>
    <p:sldId id="310" r:id="rId31"/>
    <p:sldId id="259" r:id="rId32"/>
    <p:sldId id="293" r:id="rId33"/>
    <p:sldId id="270" r:id="rId34"/>
    <p:sldId id="272" r:id="rId35"/>
    <p:sldId id="273" r:id="rId36"/>
    <p:sldId id="274" r:id="rId37"/>
    <p:sldId id="275" r:id="rId38"/>
    <p:sldId id="326" r:id="rId39"/>
    <p:sldId id="276" r:id="rId40"/>
    <p:sldId id="278" r:id="rId41"/>
    <p:sldId id="281" r:id="rId42"/>
    <p:sldId id="280" r:id="rId43"/>
    <p:sldId id="323" r:id="rId44"/>
    <p:sldId id="337" r:id="rId45"/>
    <p:sldId id="286" r:id="rId46"/>
    <p:sldId id="287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5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4A20F80-D969-4648-9B17-1E0C72154C5E}" type="datetimeFigureOut">
              <a:rPr lang="he-IL" smtClean="0"/>
              <a:t>כ"ד/חשון/תשפ"ו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BB406EE-CF94-4DDF-A494-6DC35650BEA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2067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../../&#1513;&#1496;&#1507;%20&#1511;&#1512;&#1497;&#1488;&#1492;/&#1495;&#1493;&#1489;&#1512;&#1514;_&#1513;&#1493;&#1512;&#1513;&#1497;&#1501;_&#1493;&#1502;&#1513;&#1508;&#1495;&#1493;&#1514;_&#1502;&#1497;&#1500;&#1497;&#1501;.pdf" TargetMode="External"/><Relationship Id="rId2" Type="http://schemas.openxmlformats.org/officeDocument/2006/relationships/hyperlink" Target="&#1513;&#1493;&#1512;&#1513;&#1497;&#1501;%20&#1493;&#1502;&#1513;&#1508;&#1495;&#1493;&#1514;%20&#1502;&#1497;&#1500;&#1497;&#1501;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&#1495;&#1493;&#1489;&#1512;&#1514;_&#1513;&#1493;&#1512;&#1513;&#1497;&#1501;_&#1493;&#1502;&#1513;&#1508;&#1495;&#1493;&#1514;_&#1502;&#1497;&#1500;&#1497;&#1501;.pdf" TargetMode="External"/><Relationship Id="rId4" Type="http://schemas.openxmlformats.org/officeDocument/2006/relationships/hyperlink" Target="&#1491;&#1493;&#1490;&#1502;&#1492;%20&#1500;&#1502;&#1492;&#1500;&#1498;%20&#1506;&#1489;&#1493;&#1491;&#1492;%20&#1506;&#1500;%20&#1496;&#1511;&#1505;&#1496;%20&#1500;&#1511;&#1497;&#1491;&#1493;&#1501;%20&#1513;&#1496;&#1507;%20&#1511;&#1512;&#1497;&#1488;&#1492;%20&#1489;&#1514;&#1502;&#1497;&#1499;&#1492;%20&#1502;&#1493;&#1512;&#1508;&#1493;&#1500;&#1493;&#1490;&#1497;&#1514;%20&#1488;&#1497;&#1500;&#1504;&#1497;&#1514;%20&#1513;&#1493;&#1493;&#1512;&#1509;%20(1)%20(1).pd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&#1512;&#1513;&#1514;&#1493;&#1514;%20&#1502;&#1497;&#1500;&#1497;&#1501;%20&#1500;&#1513;&#1497;&#1508;&#1493;&#1512;%20&#1513;&#1496;&#1507;%20&#1511;&#1512;&#1497;&#1488;&#1492;.docx%5b1%5d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&#1500;&#1493;&#1502;&#1491;&#1497;&#1501;%20&#1502;&#1497;&#1500;&#1492;%20&#1495;&#1491;&#1513;&#1492;%20(1).pdf" TargetMode="External"/><Relationship Id="rId2" Type="http://schemas.openxmlformats.org/officeDocument/2006/relationships/hyperlink" Target="&#1500;&#1493;&#1502;&#1491;&#1497;&#1501;%20&#1502;&#1497;&#1500;&#1492;%20&#1495;&#1491;&#1513;&#1492;.pdf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&#1492;&#1496;&#1511;&#1505;&#1496;%20&#1492;&#1488;&#1497;&#1513;&#1497;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&#1502;&#1493;&#1512;&#1508;&#1493;&#1500;&#1493;&#1490;&#1497;&#1492;%201%5b1%5d.pdf" TargetMode="External"/><Relationship Id="rId3" Type="http://schemas.openxmlformats.org/officeDocument/2006/relationships/hyperlink" Target="https://wordwall.net/he/resource/9340221/%D7%A9%D7%98%D7%A3-%D7%A7%D7%A8%D7%99%D7%90%D7%94-%D7%94%D7%AA%D7%A4%D7%A2%D7%9C-%D7%A0%D7%A7%D7%91%D7%94" TargetMode="External"/><Relationship Id="rId7" Type="http://schemas.openxmlformats.org/officeDocument/2006/relationships/hyperlink" Target="&#1502;&#1505;&#1500;&#1493;&#1500;-%20&#1500;&#1488;%20&#1488;&#1493;%20&#1500;&#1493;.pdf" TargetMode="External"/><Relationship Id="rId2" Type="http://schemas.openxmlformats.org/officeDocument/2006/relationships/hyperlink" Target="&#1502;&#1493;&#1512;&#1508;&#1493;&#1500;&#1493;&#1490;&#1497;&#1492;%20-%20&#1513;&#1502;&#1493;&#1514;%20&#1506;&#1510;&#1501;%20&#1494;&#1493;&#1490;&#1497;&#1497;&#1501;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ordwall.net/he/resource/26619438/%D7%AA%D7%A4%D7%96%D7%95%D7%A8%D7%AA-%D7%9E%D7%A9%D7%A4%D7%97%D7%95%D7%AA-%D7%9E%D7%99%D7%9C%D7%99%D7%9D" TargetMode="External"/><Relationship Id="rId5" Type="http://schemas.openxmlformats.org/officeDocument/2006/relationships/hyperlink" Target="&#1502;&#1505;&#1500;&#1493;&#1500;%20-&#1488;&#1501;%20&#1488;&#1493;%20&#1506;&#1501;.pdf" TargetMode="External"/><Relationship Id="rId4" Type="http://schemas.openxmlformats.org/officeDocument/2006/relationships/hyperlink" Target="&#1514;&#1489;&#1504;&#1497;&#1493;&#1514;%20&#1502;&#1493;&#1512;&#1508;&#1493;&#1500;&#1493;&#1490;&#1497;&#1493;&#1514;%5b1%5d.pdf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&#1514;&#1512;&#1490;&#1497;&#1500;&#1497;&#1501;%20&#1500;&#1502;&#1510;&#1490;&#1514;%20&#1500;&#1492;&#1499;&#1513;&#1512;&#1492;%20-%2009.25.docx" TargetMode="External"/><Relationship Id="rId2" Type="http://schemas.openxmlformats.org/officeDocument/2006/relationships/hyperlink" Target="&#1514;&#1489;&#1504;&#1497;&#1493;&#1514;%20&#1493;&#1502;&#1497;&#1500;&#1497;&#1501;-%20&#1491;&#1512;&#1499;&#1497;%20&#1513;&#1497;&#1502;&#1493;&#1513;%20&#1489;&#1499;&#1500;&#1497;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../../&#1513;&#1496;&#1507;%20&#1511;&#1512;&#1497;&#1488;&#1492;/&#1502;&#1505;&#1500;&#1493;&#1500;%20-%20&#1488;&#1500;%20&#1488;&#1493;%20&#1506;&#1500;.pdf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&#1499;&#1497;&#1504;&#1493;&#1497;&#1497;%20&#1513;&#1497;&#1497;&#1499;&#1493;&#1514;%20&#1511;&#1504;&#1497;&#1497;&#1503;%20&#1502;&#1504;&#1493;&#1511;&#1491;.pdf" TargetMode="External"/><Relationship Id="rId2" Type="http://schemas.openxmlformats.org/officeDocument/2006/relationships/hyperlink" Target="&#1514;&#1497;&#1489;&#1514;%20&#1488;&#1493;&#1510;&#1512;%20&#1492;&#1502;&#1497;&#1500;&#1497;&#1501;%20-%20&#1513;&#1497;&#1497;&#1499;&#1493;&#1514;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502;&#1510;&#1490;&#1514;-&#1513;&#1502;&#1493;&#1514;-&#1506;&#1510;&#1501;-&#1493;&#1499;&#1497;&#1504;&#1493;&#1497;&#1497;-&#1513;&#1497;&#1497;&#1499;&#1493;&#1514;.pdf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itu-presentation.cet.ac.il/%d7%9e%d7%a9%d7%97%d7%a7-%d7%9e%d7%99%d7%9c%d7%95%d7%aa-%d7%a7%d7%99%d7%a9%d7%95%d7%a8/" TargetMode="External"/><Relationship Id="rId3" Type="http://schemas.openxmlformats.org/officeDocument/2006/relationships/hyperlink" Target="../&#1488;&#1493;&#1510;&#1512;%20&#1502;&#1497;&#1500;&#1497;&#1501;/&#1502;&#1510;&#1490;&#1514;%20&#1502;&#1497;&#1500;&#1514;%20&#1492;&#1497;&#1495;&#1505;%20&#1488;&#1514;.pptx" TargetMode="External"/><Relationship Id="rId7" Type="http://schemas.openxmlformats.org/officeDocument/2006/relationships/hyperlink" Target="../&#1502;&#1497;&#1500;&#1488;/&#1499;&#1512;&#1496;&#1497;&#1505;%20&#1504;&#1497;&#1493;&#1493;&#1496;%20-%20&#1502;&#1497;&#1500;&#1493;&#1514;%20&#1511;&#1497;&#1513;&#1493;&#1512;.pdf" TargetMode="External"/><Relationship Id="rId2" Type="http://schemas.openxmlformats.org/officeDocument/2006/relationships/hyperlink" Target="../../&#1513;&#1496;&#1507;%20&#1511;&#1512;&#1497;&#1488;&#1492;/&#1502;&#1497;&#1500;&#1493;&#1514;%20&#1497;&#1495;&#1505;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&#1513;&#1496;&#1507;%20&#1511;&#1512;&#1497;&#1488;&#1492;/&#1502;&#1505;&#1500;&#1493;&#1500;-%20&#1500;&#1488;%20&#1488;&#1493;%20&#1500;&#1493;.pdf" TargetMode="External"/><Relationship Id="rId5" Type="http://schemas.openxmlformats.org/officeDocument/2006/relationships/hyperlink" Target="&#1502;&#1505;&#1500;&#1493;&#1500;%20-&#1488;&#1501;%20&#1488;&#1493;%20&#1506;&#1501;.pdf" TargetMode="External"/><Relationship Id="rId4" Type="http://schemas.openxmlformats.org/officeDocument/2006/relationships/hyperlink" Target="&#1502;&#1505;&#1500;&#1493;&#1500;%20-%20&#1488;&#1500;%20&#1488;&#1493;%20&#1506;&#1500;.pdf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../../&#1513;&#1496;&#1507;%20&#1511;&#1512;&#1497;&#1488;&#1492;/&#1505;&#1497;&#1502;&#1504;&#1497;%20&#1508;&#1497;&#1505;&#1493;&#1511;%20-&#1502;&#1510;&#1490;&#1514;%20&#1514;&#1512;&#1490;&#1493;&#1500;.pdf" TargetMode="External"/><Relationship Id="rId2" Type="http://schemas.openxmlformats.org/officeDocument/2006/relationships/hyperlink" Target="../../&#1513;&#1496;&#1507;%20&#1511;&#1512;&#1497;&#1488;&#1492;/&#1499;&#1512;&#1496;&#1497;&#1505;&#1497;&#1493;&#1514;%20&#1500;&#1514;&#1512;&#1490;&#1493;&#1500;%20&#1505;&#1497;&#1502;&#1504;&#1497;%20&#1508;&#1497;&#1505;&#1493;&#1511;.pd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../../&#1513;&#1496;&#1507;%20&#1511;&#1512;&#1497;&#1488;&#1492;/&#1495;&#1493;&#1511;&#1497;&#1501;%20&#1502;&#1493;&#1512;&#1508;&#1493;&#1500;&#1493;&#1490;&#1497;&#1497;&#1501;.docx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../../&#1513;&#1496;&#1507;%20&#1511;&#1512;&#1497;&#1488;&#1492;/&#1491;&#1493;&#1490;&#1502;&#1492;%20&#1500;&#1502;&#1492;&#1500;&#1498;%20&#1506;&#1489;&#1493;&#1491;&#1492;%20&#1506;&#1500;%20&#1496;&#1511;&#1505;&#1496;%20&#1500;&#1511;&#1497;&#1491;&#1493;&#1501;%20&#1513;&#1496;&#1507;%20&#1511;&#1512;&#1497;&#1488;&#1492;%20&#1489;&#1514;&#1502;&#1497;&#1499;&#1492;%20&#1502;&#1493;&#1512;&#1508;&#1493;&#1500;&#1493;&#1490;&#1497;&#1514;%20&#1488;&#1497;&#1500;&#1504;&#1497;&#1514;%20&#1513;&#1493;&#1493;&#1512;&#1509;.pdf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&#1514;&#1512;&#1490;&#1497;&#1500;&#1497;&#1501;%20&#1500;&#1502;&#1510;&#1490;&#1514;%20&#1500;&#1492;&#1499;&#1513;&#1512;&#1492;%20-%2009.25.docx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../../&#1513;&#1496;&#1507;%20&#1511;&#1512;&#1497;&#1488;&#1492;/&#1489;&#1506;&#1500;&#1497;%20&#1495;&#1497;&#1497;&#1501;%20&#1489;&#1497;&#1501;%20-%20&#1513;&#1496;&#1507;%20&#1511;&#1512;&#1497;&#1488;&#1492;.pdf" TargetMode="External"/><Relationship Id="rId7" Type="http://schemas.openxmlformats.org/officeDocument/2006/relationships/hyperlink" Target="file:///C:\Users\Owner\Documents\&#1497;&#1506;&#1500;\&#1497;&#1506;&#1500;%20-%20&#1492;&#1499;&#1513;&#1512;&#1493;&#1514;,%20&#1493;&#1506;&#1491;&#1514;%20&#1492;&#1497;&#1490;&#1493;&#1497;\&#1491;&#1490;&#1513;&#1497;&#1501;%20&#1508;&#1491;&#1490;&#1493;&#1490;&#1497;&#1497;&#1501;%20&#1500;&#1513;&#1504;&#1514;%20&#1514;&#1513;&#1508;&#1492;%20&#1493;&#1514;&#1493;&#1499;&#1504;&#1497;&#1514;%20&#1492;&#1499;&#1513;&#1512;&#1493;&#1514;,.docx" TargetMode="External"/><Relationship Id="rId2" Type="http://schemas.openxmlformats.org/officeDocument/2006/relationships/hyperlink" Target="https://click.smoove.io/lk0nbfrr7rba6dd94mndm5zoz8gn5p9gny7gqnbcgprof4bnndiy9ncqsjotgdnn.ash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&#1513;&#1496;&#1507;%20&#1511;&#1512;&#1497;&#1488;&#1492;/&#1502;&#1513;&#1495;&#1511;%20&#1512;&#1489;&#1497;&#1506;&#1497;&#1493;&#1514;%20&#1514;&#1489;&#1504;&#1497;&#1493;&#1514;.pdf" TargetMode="External"/><Relationship Id="rId5" Type="http://schemas.openxmlformats.org/officeDocument/2006/relationships/hyperlink" Target="https://lo.cet.ac.il/player/?document=f7be65b5-24ec-4901-b886-0b6fc588f275" TargetMode="External"/><Relationship Id="rId4" Type="http://schemas.openxmlformats.org/officeDocument/2006/relationships/hyperlink" Target="../../&#1513;&#1496;&#1507;%20&#1511;&#1512;&#1497;&#1488;&#1492;/&#1511;&#1512;&#1497;&#1488;&#1492;%20&#1502;&#1492;&#1504;&#1492;%20&#1489;&#1491;&#1497;&#1495;&#1493;&#1514;.pdf" TargetMode="Externa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chtava.co.il/" TargetMode="External"/><Relationship Id="rId2" Type="http://schemas.openxmlformats.org/officeDocument/2006/relationships/hyperlink" Target="https://myofek.cet.ac.il/he-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izlachti.co.il/article-a9as230o7p-%D7%97%D7%95%D7%9E%D7%A8%D7%99-%D7%9C%D7%9E%D7%99%D7%93%D7%94-%D7%91%D7%A9%D7%A4%D7%94.html)" TargetMode="External"/><Relationship Id="rId4" Type="http://schemas.openxmlformats.org/officeDocument/2006/relationships/hyperlink" Target="file:///C:\Users\Owner\Documents\&#1497;&#1506;&#1500;\&#1506;&#1497;&#1491;&#1493;&#1491;%20&#1492;&#1511;&#1512;&#1497;&#1488;&#1492;.doc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eek.co.il/~mooffie/crossword/" TargetMode="External"/><Relationship Id="rId2" Type="http://schemas.openxmlformats.org/officeDocument/2006/relationships/hyperlink" Target="http://www.hachtava.co.i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502;&#1494;&#1497;%20&#1490;'&#1493;&#1512;&#1504;&#1493;%20-%20&#1488;&#1493;&#1510;&#1512;%20&#1502;&#1497;&#1500;&#1497;&#1501;%20&#1489;&#1488;&#1502;&#1510;&#1506;&#1493;&#1514;%20&#1514;&#1502;&#1493;&#1504;&#1493;&#1514;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52282" y="261039"/>
            <a:ext cx="10582836" cy="1280890"/>
          </a:xfrm>
        </p:spPr>
        <p:txBody>
          <a:bodyPr>
            <a:noAutofit/>
          </a:bodyPr>
          <a:lstStyle/>
          <a:p>
            <a:pPr algn="ctr"/>
            <a:r>
              <a:rPr lang="he-IL" sz="2400" b="1" dirty="0">
                <a:solidFill>
                  <a:schemeClr val="accent2"/>
                </a:solidFill>
              </a:rPr>
              <a:t>קליטה מיטבית של העולים</a:t>
            </a:r>
            <a:r>
              <a:rPr lang="en-US" sz="2400" b="1" dirty="0">
                <a:solidFill>
                  <a:schemeClr val="accent2"/>
                </a:solidFill>
              </a:rPr>
              <a:t/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he-IL" sz="2400" b="1" dirty="0" err="1">
                <a:solidFill>
                  <a:schemeClr val="tx2"/>
                </a:solidFill>
              </a:rPr>
              <a:t>תוכנית</a:t>
            </a:r>
            <a:r>
              <a:rPr lang="he-IL" sz="2400" b="1" dirty="0">
                <a:solidFill>
                  <a:schemeClr val="tx2"/>
                </a:solidFill>
              </a:rPr>
              <a:t> </a:t>
            </a:r>
            <a:r>
              <a:rPr lang="he-IL" sz="2400" b="1" dirty="0" err="1">
                <a:solidFill>
                  <a:schemeClr val="tx2"/>
                </a:solidFill>
              </a:rPr>
              <a:t>יע"ל</a:t>
            </a:r>
            <a:r>
              <a:rPr lang="he-IL" sz="2400" b="1" dirty="0">
                <a:solidFill>
                  <a:schemeClr val="tx2"/>
                </a:solidFill>
              </a:rPr>
              <a:t> מסייעת לתלמידים להשתלב בכיתת האם </a:t>
            </a:r>
            <a:r>
              <a:rPr lang="he-IL" sz="2400" b="1" dirty="0" smtClean="0">
                <a:solidFill>
                  <a:schemeClr val="tx2"/>
                </a:solidFill>
              </a:rPr>
              <a:t/>
            </a:r>
            <a:br>
              <a:rPr lang="he-IL" sz="2400" b="1" dirty="0" smtClean="0">
                <a:solidFill>
                  <a:schemeClr val="tx2"/>
                </a:solidFill>
              </a:rPr>
            </a:br>
            <a:r>
              <a:rPr lang="he-IL" sz="2400" b="1" dirty="0" smtClean="0">
                <a:solidFill>
                  <a:schemeClr val="tx2"/>
                </a:solidFill>
              </a:rPr>
              <a:t>לימודית</a:t>
            </a:r>
            <a:r>
              <a:rPr lang="he-IL" sz="2400" b="1" dirty="0">
                <a:solidFill>
                  <a:schemeClr val="tx2"/>
                </a:solidFill>
              </a:rPr>
              <a:t>, חברתית ותרבותית.</a:t>
            </a:r>
            <a:br>
              <a:rPr lang="he-IL" sz="2400" b="1" dirty="0">
                <a:solidFill>
                  <a:schemeClr val="tx2"/>
                </a:solidFill>
              </a:rPr>
            </a:br>
            <a:endParaRPr lang="he-IL" sz="2400" dirty="0">
              <a:solidFill>
                <a:schemeClr val="tx2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06239" y="1668408"/>
            <a:ext cx="11117683" cy="465716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sz="2900" b="1" u="sng" dirty="0">
                <a:solidFill>
                  <a:schemeClr val="tx1"/>
                </a:solidFill>
              </a:rPr>
              <a:t>סיוע לימודי תורם לביטחון של הילד בעצמו ובחברת הילדים:  </a:t>
            </a:r>
            <a:endParaRPr lang="he-IL" sz="2900" b="1" u="sng" dirty="0" smtClean="0">
              <a:solidFill>
                <a:schemeClr val="tx1"/>
              </a:solidFill>
            </a:endParaRPr>
          </a:p>
          <a:p>
            <a:pPr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he-IL" sz="2900" b="1" dirty="0">
                <a:solidFill>
                  <a:schemeClr val="tx1"/>
                </a:solidFill>
              </a:rPr>
              <a:t>הטרמה לנושא הנלמד בכיתת האם: </a:t>
            </a:r>
            <a:r>
              <a:rPr lang="he-IL" sz="2900" dirty="0">
                <a:solidFill>
                  <a:schemeClr val="tx1"/>
                </a:solidFill>
              </a:rPr>
              <a:t>הוא ישלוט, למשל, באוצר המילים </a:t>
            </a:r>
            <a:r>
              <a:rPr lang="he-IL" sz="2900" dirty="0" smtClean="0">
                <a:solidFill>
                  <a:schemeClr val="tx1"/>
                </a:solidFill>
              </a:rPr>
              <a:t> בנושא הנלמד </a:t>
            </a:r>
            <a:r>
              <a:rPr lang="he-IL" sz="2900" dirty="0">
                <a:solidFill>
                  <a:schemeClr val="tx1"/>
                </a:solidFill>
              </a:rPr>
              <a:t>או בהיבט הלשוני שמושם דגש עליו בכיתה. כך הוא ירגיש בטוח יותר ולא מנותק בגלל חוסר הבנה. 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r>
              <a:rPr lang="he-IL" sz="2900" b="1" dirty="0">
                <a:solidFill>
                  <a:schemeClr val="tx1"/>
                </a:solidFill>
              </a:rPr>
              <a:t>ביסוס של הנושא הנלמד </a:t>
            </a:r>
            <a:r>
              <a:rPr lang="he-IL" sz="2900" dirty="0">
                <a:solidFill>
                  <a:schemeClr val="tx1"/>
                </a:solidFill>
              </a:rPr>
              <a:t>באמצעות </a:t>
            </a:r>
            <a:r>
              <a:rPr lang="he-IL" sz="2900" b="1" dirty="0" smtClean="0">
                <a:solidFill>
                  <a:schemeClr val="tx1"/>
                </a:solidFill>
              </a:rPr>
              <a:t>חזרה על החומר הנלמד</a:t>
            </a:r>
            <a:r>
              <a:rPr lang="he-IL" sz="2900" dirty="0" smtClean="0">
                <a:solidFill>
                  <a:schemeClr val="tx1"/>
                </a:solidFill>
              </a:rPr>
              <a:t>, </a:t>
            </a:r>
            <a:r>
              <a:rPr lang="he-IL" sz="2900" b="1" dirty="0">
                <a:solidFill>
                  <a:schemeClr val="tx1"/>
                </a:solidFill>
              </a:rPr>
              <a:t>סיוע בשיעורי </a:t>
            </a:r>
            <a:r>
              <a:rPr lang="he-IL" sz="2900" b="1" dirty="0" smtClean="0">
                <a:solidFill>
                  <a:schemeClr val="tx1"/>
                </a:solidFill>
              </a:rPr>
              <a:t>הבית</a:t>
            </a:r>
            <a:r>
              <a:rPr lang="he-IL" sz="29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r>
              <a:rPr lang="he-IL" sz="2900" dirty="0" smtClean="0">
                <a:solidFill>
                  <a:schemeClr val="tx1"/>
                </a:solidFill>
              </a:rPr>
              <a:t>תוך שימת דגש על הקניית מיומנויות למידה ואסטרטגיות להתמודדות עם קריאה וכתיבה. 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r>
              <a:rPr lang="he-IL" sz="2900" b="1" dirty="0" smtClean="0">
                <a:solidFill>
                  <a:schemeClr val="tx1"/>
                </a:solidFill>
              </a:rPr>
              <a:t>קידום </a:t>
            </a:r>
            <a:r>
              <a:rPr lang="he-IL" sz="2900" b="1" dirty="0">
                <a:solidFill>
                  <a:schemeClr val="tx1"/>
                </a:solidFill>
              </a:rPr>
              <a:t>ההישגים הלימודיים </a:t>
            </a:r>
            <a:endParaRPr lang="he-IL" sz="2900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endParaRPr lang="he-IL" sz="2900" b="1" dirty="0">
              <a:solidFill>
                <a:schemeClr val="tx1"/>
              </a:solidFill>
            </a:endParaRPr>
          </a:p>
          <a:p>
            <a:pPr marL="0" indent="0">
              <a:lnSpc>
                <a:spcPct val="170000"/>
              </a:lnSpc>
              <a:buNone/>
              <a:defRPr/>
            </a:pPr>
            <a:r>
              <a:rPr lang="he-IL" sz="2900" b="1" u="sng" dirty="0" smtClean="0">
                <a:solidFill>
                  <a:schemeClr val="tx1"/>
                </a:solidFill>
              </a:rPr>
              <a:t>טיפוח ושמירה </a:t>
            </a:r>
            <a:r>
              <a:rPr lang="he-IL" sz="2900" b="1" u="sng" dirty="0">
                <a:solidFill>
                  <a:schemeClr val="tx1"/>
                </a:solidFill>
              </a:rPr>
              <a:t>על  מעורבות ההורים והמשפחות </a:t>
            </a:r>
            <a:r>
              <a:rPr lang="he-IL" sz="2900" b="1" dirty="0">
                <a:solidFill>
                  <a:schemeClr val="tx1"/>
                </a:solidFill>
              </a:rPr>
              <a:t>בתהליך החינוכי</a:t>
            </a:r>
            <a:r>
              <a:rPr lang="en-US" sz="2900" dirty="0">
                <a:solidFill>
                  <a:schemeClr val="tx1"/>
                </a:solidFill>
              </a:rPr>
              <a:t> :</a:t>
            </a:r>
          </a:p>
          <a:p>
            <a:pPr>
              <a:lnSpc>
                <a:spcPct val="170000"/>
              </a:lnSpc>
              <a:buFont typeface="Arial" panose="020B0604020202020204" pitchFamily="34" charset="0"/>
              <a:buChar char="•"/>
              <a:defRPr/>
            </a:pPr>
            <a:r>
              <a:rPr lang="he-IL" sz="2900" dirty="0">
                <a:solidFill>
                  <a:schemeClr val="tx1"/>
                </a:solidFill>
              </a:rPr>
              <a:t>פעולות </a:t>
            </a:r>
            <a:r>
              <a:rPr lang="he-IL" sz="2900" dirty="0" smtClean="0">
                <a:solidFill>
                  <a:schemeClr val="tx1"/>
                </a:solidFill>
              </a:rPr>
              <a:t>משותפות בחגים בימים מיוחדים, </a:t>
            </a:r>
            <a:r>
              <a:rPr lang="he-IL" sz="2900" dirty="0">
                <a:solidFill>
                  <a:schemeClr val="tx1"/>
                </a:solidFill>
              </a:rPr>
              <a:t>דיווח להורים על התקדמות  הילד במסגרת </a:t>
            </a:r>
            <a:r>
              <a:rPr lang="he-IL" sz="2900" dirty="0" err="1" smtClean="0">
                <a:solidFill>
                  <a:schemeClr val="tx1"/>
                </a:solidFill>
              </a:rPr>
              <a:t>יע"ל</a:t>
            </a:r>
            <a:r>
              <a:rPr lang="he-IL" sz="2900" dirty="0" smtClean="0">
                <a:solidFill>
                  <a:schemeClr val="tx1"/>
                </a:solidFill>
              </a:rPr>
              <a:t>: שליחת </a:t>
            </a:r>
            <a:r>
              <a:rPr lang="he-IL" sz="2900" dirty="0" err="1" smtClean="0">
                <a:solidFill>
                  <a:schemeClr val="tx1"/>
                </a:solidFill>
              </a:rPr>
              <a:t>ווטסאפ</a:t>
            </a:r>
            <a:r>
              <a:rPr lang="he-IL" sz="2900" dirty="0" smtClean="0">
                <a:solidFill>
                  <a:schemeClr val="tx1"/>
                </a:solidFill>
              </a:rPr>
              <a:t>, סרטון, תמונה, מדבקה...</a:t>
            </a:r>
            <a:endParaRPr lang="he-IL" sz="29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he-IL" b="1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he-IL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e-IL" b="1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e-IL" b="1" u="sng" dirty="0">
              <a:solidFill>
                <a:schemeClr val="tx1"/>
              </a:solidFill>
            </a:endParaRPr>
          </a:p>
          <a:p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63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1650AE5-9B67-DEE2-1FA7-E658E08AA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65737"/>
          </a:xfrm>
        </p:spPr>
        <p:txBody>
          <a:bodyPr>
            <a:normAutofit/>
          </a:bodyPr>
          <a:lstStyle/>
          <a:p>
            <a:pPr algn="ctr"/>
            <a:r>
              <a:rPr lang="he-IL" sz="3000" b="1" u="sng" dirty="0" smtClean="0">
                <a:solidFill>
                  <a:srgbClr val="F258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חבלים</a:t>
            </a:r>
            <a:r>
              <a:rPr lang="he-IL" sz="3000" b="1" u="sng" dirty="0">
                <a:solidFill>
                  <a:srgbClr val="F258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, נכון או לא נכון</a:t>
            </a:r>
            <a:r>
              <a:rPr lang="en-US" sz="3000" dirty="0">
                <a:solidFill>
                  <a:srgbClr val="F258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/>
            </a:r>
            <a:br>
              <a:rPr lang="en-US" sz="3000" dirty="0">
                <a:solidFill>
                  <a:srgbClr val="F258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endParaRPr lang="he-IL" sz="3000" dirty="0">
              <a:solidFill>
                <a:srgbClr val="F2581A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CF5A2A-63B0-457D-F93D-C80B237F5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0878" y="2057400"/>
            <a:ext cx="8915400" cy="4055528"/>
          </a:xfrm>
        </p:spPr>
        <p:txBody>
          <a:bodyPr/>
          <a:lstStyle/>
          <a:p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להניח 2 חבלים.  מאחורי כל חבל 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מונח כרטיס.</a:t>
            </a:r>
            <a:endParaRPr lang="he-IL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על כרטיס אחד כתוב </a:t>
            </a:r>
            <a:r>
              <a:rPr lang="he-IL" sz="1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נכון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ועל השני 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כתוב </a:t>
            </a:r>
            <a:r>
              <a:rPr lang="he-IL" sz="1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לא </a:t>
            </a:r>
            <a:r>
              <a:rPr lang="he-IL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נכון. </a:t>
            </a:r>
            <a:endParaRPr lang="he-IL" sz="18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הילדים עומדים לצד החבל וכל אחד בתורו נשאל שאלה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של נכון או לא נכון. </a:t>
            </a:r>
            <a:endParaRPr lang="he-IL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endParaRPr lang="he-IL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                                </a:t>
            </a:r>
            <a:r>
              <a:rPr lang="he-IL" sz="1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אכלתי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שורש </a:t>
            </a:r>
            <a:r>
              <a:rPr lang="he-IL" sz="1800" b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א.כ.ל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- 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נכון או לא נכון? </a:t>
            </a:r>
            <a:endParaRPr lang="he-IL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                                </a:t>
            </a:r>
            <a:r>
              <a:rPr lang="he-IL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רושמת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שורש </a:t>
            </a:r>
            <a:r>
              <a:rPr lang="he-IL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ש.מ.ר</a:t>
            </a:r>
            <a:r>
              <a:rPr lang="he-IL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- 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נכון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או לא נכון?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6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שורשים ומשפחות מילים - </a:t>
            </a:r>
            <a:r>
              <a:rPr lang="he-IL" dirty="0" smtClean="0">
                <a:hlinkClick r:id="rId2" action="ppaction://hlinkfile"/>
              </a:rPr>
              <a:t>שורשים ומשפחות מילים - תפזורת</a:t>
            </a:r>
            <a:endParaRPr lang="he-IL" dirty="0" smtClean="0"/>
          </a:p>
          <a:p>
            <a:endParaRPr lang="he-IL" dirty="0" smtClean="0">
              <a:hlinkClick r:id="rId3" action="ppaction://hlinkfile"/>
            </a:endParaRPr>
          </a:p>
          <a:p>
            <a:r>
              <a:rPr lang="he-IL" dirty="0" smtClean="0">
                <a:hlinkClick r:id="rId4" action="ppaction://hlinkfile"/>
              </a:rPr>
              <a:t>תרגול רכיבים מורפולוגיים</a:t>
            </a:r>
            <a:endParaRPr lang="he-IL" dirty="0"/>
          </a:p>
          <a:p>
            <a:r>
              <a:rPr lang="he-IL" dirty="0" smtClean="0">
                <a:hlinkClick r:id="rId5" action="ppaction://hlinkfile"/>
              </a:rPr>
              <a:t>חוברת שורשים ומשפחות מילים</a:t>
            </a:r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155562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2763"/>
          </a:xfrm>
        </p:spPr>
        <p:txBody>
          <a:bodyPr/>
          <a:lstStyle/>
          <a:p>
            <a:pPr algn="ctr"/>
            <a:r>
              <a:rPr lang="he-IL" sz="2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שדה </a:t>
            </a:r>
            <a:r>
              <a:rPr lang="he-IL" sz="2600" b="1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סמניטי</a:t>
            </a:r>
            <a:r>
              <a:rPr lang="he-IL" sz="2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– רשתות מילים סמנטיות</a:t>
            </a:r>
            <a:endParaRPr lang="he-IL" sz="26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77333" y="2160589"/>
            <a:ext cx="9803097" cy="4380888"/>
          </a:xfrm>
        </p:spPr>
        <p:txBody>
          <a:bodyPr>
            <a:normAutofit/>
          </a:bodyPr>
          <a:lstStyle/>
          <a:p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מדוע רשתות מילים סמנטיות כל כך חשובות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?</a:t>
            </a:r>
          </a:p>
          <a:p>
            <a:pPr marL="0" indent="0">
              <a:buNone/>
            </a:pP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המוח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האנושי מאחסן וקולט מידע ביעילות רבה יותר כאשר הוא מאורגן במבנים הגיוניים ובהקשרים משמעותיים. </a:t>
            </a:r>
            <a:endParaRPr lang="he-IL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כאשר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תלמידים מזהים מילה מוכרת, המוח שלהם מפעיל באופן אוטומטי גם מילים הקשורות אליה </a:t>
            </a: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סמנטית:</a:t>
            </a:r>
          </a:p>
          <a:p>
            <a:pPr marL="0" indent="0">
              <a:buNone/>
            </a:pP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  <a:hlinkClick r:id="rId2" action="ppaction://hlinkfile"/>
              </a:rPr>
              <a:t>רשתות מילים לשיפור שטף קריאה.</a:t>
            </a:r>
            <a:endParaRPr lang="he-IL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4431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420837" y="1012874"/>
            <a:ext cx="15051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420837" y="1470074"/>
            <a:ext cx="150518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435428" y="1927274"/>
            <a:ext cx="1075508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הכי חשוב (!)  קיבוע בזיכרון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-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2800" b="1" dirty="0">
                <a:latin typeface="David" panose="020E0502060401010101" pitchFamily="34" charset="-79"/>
                <a:cs typeface="David" panose="020E0502060401010101" pitchFamily="34" charset="-79"/>
              </a:rPr>
              <a:t>חיבור אישי רגשי למילה: </a:t>
            </a:r>
            <a:endParaRPr lang="he-IL" sz="28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 fontAlgn="base"/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מהי 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משמעות המילה עבורי?</a:t>
            </a:r>
          </a:p>
          <a:p>
            <a:endParaRPr lang="he-IL" b="1" dirty="0">
              <a:latin typeface="David" panose="020E0502060401010101" pitchFamily="34" charset="-79"/>
              <a:cs typeface="David" panose="020E0502060401010101" pitchFamily="34" charset="-79"/>
              <a:hlinkClick r:id="rId2" action="ppaction://hlinkfile"/>
            </a:endParaRPr>
          </a:p>
          <a:p>
            <a:pPr algn="ctr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  <a:hlinkClick r:id="rId3" action="ppaction://hlinkfile"/>
              </a:rPr>
              <a:t>לומדים מילה חדשה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  <a:hlinkClick r:id="rId3" action="ppaction://hlinkfile"/>
              </a:rPr>
              <a:t>.</a:t>
            </a:r>
            <a:endParaRPr lang="en-US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en-US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0342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400" b="1" dirty="0" smtClean="0"/>
              <a:t>הטקסט האישי – חיבור רגשי למילה</a:t>
            </a:r>
            <a:endParaRPr lang="he-IL" sz="24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68626" y="1444487"/>
            <a:ext cx="10735986" cy="3777622"/>
          </a:xfrm>
        </p:spPr>
        <p:txBody>
          <a:bodyPr/>
          <a:lstStyle/>
          <a:p>
            <a:r>
              <a:rPr lang="he-IL" dirty="0"/>
              <a:t>טקסט אישי הוא טקסט הנכתב עבור ילד או קבוצת ילדים ספציפית, </a:t>
            </a:r>
            <a:r>
              <a:rPr lang="he-IL" dirty="0" smtClean="0"/>
              <a:t>הטקסט מבוסס </a:t>
            </a:r>
            <a:r>
              <a:rPr lang="he-IL" dirty="0"/>
              <a:t>על סיפור שהילדים מספרים, על תיאור אירועים מחייהם, או על תמונה </a:t>
            </a:r>
            <a:r>
              <a:rPr lang="he-IL" dirty="0" smtClean="0"/>
              <a:t>או ציור </a:t>
            </a:r>
            <a:r>
              <a:rPr lang="he-IL" dirty="0"/>
              <a:t>משמעותיים עבורו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dirty="0" smtClean="0"/>
              <a:t>התוכן </a:t>
            </a:r>
            <a:r>
              <a:rPr lang="he-IL" dirty="0"/>
              <a:t>של הטקסט קרוב לעולמם הרגשי של הילדים, מנוסח בשפתם, מה </a:t>
            </a:r>
            <a:r>
              <a:rPr lang="he-IL" dirty="0" smtClean="0"/>
              <a:t>שיוצר מוטיבציה </a:t>
            </a:r>
            <a:r>
              <a:rPr lang="he-IL" dirty="0"/>
              <a:t>ומעורבות רגשית בתהליך הקריאה, ומהווה בסיס ללימוד קריאה </a:t>
            </a:r>
            <a:r>
              <a:rPr lang="he-IL" dirty="0" smtClean="0"/>
              <a:t>בצורה המותאמת </a:t>
            </a:r>
            <a:r>
              <a:rPr lang="he-IL" dirty="0"/>
              <a:t>אישית ליכולותיהם ולצרכיהם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>
                <a:hlinkClick r:id="rId2" action="ppaction://hlinkfile"/>
              </a:rPr>
              <a:t>הטקסט האישי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8309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71290" y="624110"/>
            <a:ext cx="8911687" cy="1280890"/>
          </a:xfrm>
        </p:spPr>
        <p:txBody>
          <a:bodyPr/>
          <a:lstStyle/>
          <a:p>
            <a:pPr algn="ctr"/>
            <a:r>
              <a:rPr lang="he-IL" b="1" dirty="0" smtClean="0"/>
              <a:t>קידום שטף הקריאה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529037" y="1666461"/>
            <a:ext cx="8915400" cy="3777622"/>
          </a:xfrm>
        </p:spPr>
        <p:txBody>
          <a:bodyPr/>
          <a:lstStyle/>
          <a:p>
            <a:r>
              <a:rPr lang="he-IL" dirty="0" smtClean="0"/>
              <a:t>דיוק – </a:t>
            </a:r>
            <a:r>
              <a:rPr lang="he-IL" dirty="0" err="1" smtClean="0"/>
              <a:t>צימצום</a:t>
            </a:r>
            <a:r>
              <a:rPr lang="he-IL" dirty="0" smtClean="0"/>
              <a:t> כמות השגיאות</a:t>
            </a:r>
          </a:p>
          <a:p>
            <a:r>
              <a:rPr lang="he-IL" dirty="0" smtClean="0"/>
              <a:t>קצב – </a:t>
            </a:r>
            <a:r>
              <a:rPr lang="he-IL" b="1" dirty="0" smtClean="0"/>
              <a:t>מעבר</a:t>
            </a:r>
            <a:r>
              <a:rPr lang="he-IL" dirty="0" smtClean="0"/>
              <a:t> מקריאה מקוטעת / מצרפת </a:t>
            </a:r>
            <a:r>
              <a:rPr lang="he-IL" b="1" dirty="0" smtClean="0"/>
              <a:t>לקריאה רציפה </a:t>
            </a:r>
            <a:r>
              <a:rPr lang="he-IL" dirty="0" smtClean="0"/>
              <a:t>=  </a:t>
            </a:r>
            <a:r>
              <a:rPr lang="he-IL" dirty="0" err="1" smtClean="0"/>
              <a:t>צימצום</a:t>
            </a:r>
            <a:r>
              <a:rPr lang="he-IL" dirty="0" smtClean="0"/>
              <a:t> זמן קריאה</a:t>
            </a:r>
          </a:p>
          <a:p>
            <a:r>
              <a:rPr lang="he-IL" dirty="0" smtClean="0"/>
              <a:t>הנגנה – קריאה לפי סימני הפיסוק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6397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/>
              <a:t>מדוע חשוב לשפר את שטף הקריאה?</a:t>
            </a:r>
            <a:br>
              <a:rPr lang="he-IL" b="1" dirty="0"/>
            </a:b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3583" y="1667435"/>
            <a:ext cx="11001029" cy="488128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במהלך </a:t>
            </a:r>
            <a:r>
              <a:rPr lang="he-IL" dirty="0"/>
              <a:t>הקריאה צריך הקורא לנהל </a:t>
            </a:r>
            <a:r>
              <a:rPr lang="he-IL" b="1" dirty="0"/>
              <a:t>שני תהליכים</a:t>
            </a:r>
            <a:r>
              <a:rPr lang="he-IL" dirty="0"/>
              <a:t>: </a:t>
            </a:r>
            <a:endParaRPr lang="he-IL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תהליך </a:t>
            </a:r>
            <a:r>
              <a:rPr lang="he-IL" dirty="0"/>
              <a:t>בסיסי של </a:t>
            </a:r>
            <a:r>
              <a:rPr lang="he-IL" b="1" dirty="0"/>
              <a:t>פענוח וזיהוי מילים</a:t>
            </a:r>
            <a:r>
              <a:rPr lang="he-IL" dirty="0"/>
              <a:t>, ותהליך </a:t>
            </a:r>
            <a:r>
              <a:rPr lang="he-IL" dirty="0" smtClean="0"/>
              <a:t>גבוה של </a:t>
            </a:r>
            <a:r>
              <a:rPr lang="he-IL" b="1" dirty="0"/>
              <a:t>הבנה והפקת משמעות. </a:t>
            </a:r>
            <a:endParaRPr lang="he-IL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שני </a:t>
            </a:r>
            <a:r>
              <a:rPr lang="he-IL" dirty="0"/>
              <a:t>התהליכים כרוכים זה בזה, </a:t>
            </a:r>
            <a:r>
              <a:rPr lang="he-IL" b="1" dirty="0"/>
              <a:t>ולכן קשיים ברכישת שטף </a:t>
            </a:r>
            <a:r>
              <a:rPr lang="he-IL" b="1" dirty="0" smtClean="0"/>
              <a:t>הקריאה עלולים </a:t>
            </a:r>
            <a:r>
              <a:rPr lang="he-IL" b="1" dirty="0"/>
              <a:t>להשפיע על מידת ההבנה של הקורא. </a:t>
            </a:r>
            <a:endParaRPr lang="he-IL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קשיים </a:t>
            </a:r>
            <a:r>
              <a:rPr lang="he-IL" dirty="0"/>
              <a:t>ברכישת השטף משפיעים </a:t>
            </a:r>
            <a:r>
              <a:rPr lang="he-IL" dirty="0" smtClean="0"/>
              <a:t>על </a:t>
            </a:r>
            <a:r>
              <a:rPr lang="he-IL" b="1" dirty="0" smtClean="0"/>
              <a:t>מצבו </a:t>
            </a:r>
            <a:r>
              <a:rPr lang="he-IL" b="1" dirty="0"/>
              <a:t>המנטלי של הקורא; הוא עשוי לא ליהנות מקריאה, להתעייף בקלות, להרגיש תסכול, </a:t>
            </a:r>
            <a:r>
              <a:rPr lang="he-IL" b="1" dirty="0" smtClean="0"/>
              <a:t>לאבד קשב </a:t>
            </a:r>
            <a:r>
              <a:rPr lang="he-IL" b="1" dirty="0"/>
              <a:t>ולהתקשות </a:t>
            </a:r>
            <a:r>
              <a:rPr lang="he-IL" b="1" dirty="0" smtClean="0"/>
              <a:t>בהבנת הנקרא.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 smtClean="0"/>
              <a:t>מכאן ששטף הקריאה מהווה בסיס קריטי הן לתהליכי הבנה והפקת משמעות, הן להשגת הנאה בקריאה והן לבניית הביטחון העצמי של הקורא.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he-IL" sz="3600" b="1" dirty="0"/>
              <a:t>משפרים שטף – משפרים ביטחון עצמי בקריאה!</a:t>
            </a:r>
            <a:br>
              <a:rPr lang="he-IL" sz="3600" b="1" dirty="0"/>
            </a:br>
            <a:endParaRPr lang="he-IL" sz="3600" b="1" dirty="0"/>
          </a:p>
        </p:txBody>
      </p:sp>
    </p:spTree>
    <p:extLst>
      <p:ext uri="{BB962C8B-B14F-4D97-AF65-F5344CB8AC3E}">
        <p14:creationId xmlns:p14="http://schemas.microsoft.com/office/powerpoint/2010/main" val="55296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27583" y="624110"/>
            <a:ext cx="9477029" cy="1280890"/>
          </a:xfrm>
        </p:spPr>
        <p:txBody>
          <a:bodyPr/>
          <a:lstStyle/>
          <a:p>
            <a:pPr algn="ctr"/>
            <a:r>
              <a:rPr lang="he-IL" b="1" dirty="0"/>
              <a:t>משפרים שטף – משפרים </a:t>
            </a:r>
            <a:r>
              <a:rPr lang="he-IL" b="1" dirty="0" smtClean="0"/>
              <a:t>הבנה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54157" y="2133600"/>
            <a:ext cx="10550455" cy="393589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he-IL" dirty="0" smtClean="0"/>
              <a:t>קריאה </a:t>
            </a:r>
            <a:r>
              <a:rPr lang="he-IL" dirty="0"/>
              <a:t>שוטפת – </a:t>
            </a:r>
            <a:r>
              <a:rPr lang="he-IL" dirty="0" smtClean="0"/>
              <a:t>מדויקת ומהירה </a:t>
            </a:r>
            <a:r>
              <a:rPr lang="he-IL" dirty="0"/>
              <a:t>– מאפשרת לקורא </a:t>
            </a:r>
            <a:r>
              <a:rPr lang="he-IL" dirty="0" smtClean="0"/>
              <a:t>להתפנות להבנת </a:t>
            </a:r>
            <a:r>
              <a:rPr lang="he-IL" dirty="0"/>
              <a:t>הנקרא. </a:t>
            </a:r>
            <a:endParaRPr lang="he-IL" dirty="0" smtClean="0"/>
          </a:p>
          <a:p>
            <a:pPr>
              <a:lnSpc>
                <a:spcPct val="200000"/>
              </a:lnSpc>
            </a:pPr>
            <a:r>
              <a:rPr lang="he-IL" dirty="0" smtClean="0"/>
              <a:t>התערבות המכוונת </a:t>
            </a:r>
            <a:r>
              <a:rPr lang="he-IL" dirty="0"/>
              <a:t>לשיפור שטף הקריאה תסייע לקורא להפחית את המאמץ המנטלי המושקע </a:t>
            </a:r>
            <a:r>
              <a:rPr lang="he-IL" dirty="0" smtClean="0"/>
              <a:t>בתהליך הפענוח</a:t>
            </a:r>
            <a:r>
              <a:rPr lang="he-IL" dirty="0"/>
              <a:t>, ולהשקיעו בתהליכים </a:t>
            </a:r>
            <a:r>
              <a:rPr lang="he-IL" dirty="0" smtClean="0"/>
              <a:t>שיסייעו </a:t>
            </a:r>
            <a:r>
              <a:rPr lang="he-IL" dirty="0"/>
              <a:t>להבנת הטקסט ולזכירתו.</a:t>
            </a:r>
          </a:p>
        </p:txBody>
      </p:sp>
    </p:spTree>
    <p:extLst>
      <p:ext uri="{BB962C8B-B14F-4D97-AF65-F5344CB8AC3E}">
        <p14:creationId xmlns:p14="http://schemas.microsoft.com/office/powerpoint/2010/main" val="158157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706" y="180357"/>
            <a:ext cx="10200247" cy="1218137"/>
          </a:xfrm>
        </p:spPr>
        <p:txBody>
          <a:bodyPr>
            <a:normAutofit fontScale="90000"/>
          </a:bodyPr>
          <a:lstStyle/>
          <a:p>
            <a:pPr algn="ctr"/>
            <a:r>
              <a:rPr lang="he-IL" b="1" dirty="0" smtClean="0">
                <a:solidFill>
                  <a:srgbClr val="F2581A"/>
                </a:solidFill>
              </a:rPr>
              <a:t>שיפור קצב </a:t>
            </a:r>
            <a:r>
              <a:rPr lang="he-IL" b="1" dirty="0">
                <a:solidFill>
                  <a:srgbClr val="F2581A"/>
                </a:solidFill>
              </a:rPr>
              <a:t>הקריאה </a:t>
            </a:r>
            <a:r>
              <a:rPr lang="he-IL" b="1" dirty="0" smtClean="0">
                <a:solidFill>
                  <a:srgbClr val="F2581A"/>
                </a:solidFill>
              </a:rPr>
              <a:t/>
            </a:r>
            <a:br>
              <a:rPr lang="he-IL" b="1" dirty="0" smtClean="0">
                <a:solidFill>
                  <a:srgbClr val="F2581A"/>
                </a:solidFill>
              </a:rPr>
            </a:br>
            <a:r>
              <a:rPr lang="he-IL" sz="2200" b="1" dirty="0" smtClean="0"/>
              <a:t>אסטרטגיות </a:t>
            </a:r>
            <a:r>
              <a:rPr lang="he-IL" sz="2200" b="1" dirty="0"/>
              <a:t>להגברת הקצב:</a:t>
            </a:r>
            <a:br>
              <a:rPr lang="he-IL" sz="2200" b="1" dirty="0"/>
            </a:br>
            <a:endParaRPr lang="he-IL" sz="22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94652" y="1320276"/>
            <a:ext cx="11436626" cy="55377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he-IL" b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e-IL" b="1" dirty="0" smtClean="0"/>
              <a:t>הברקת מילים </a:t>
            </a:r>
            <a:r>
              <a:rPr lang="he-IL" dirty="0" smtClean="0"/>
              <a:t>– חשיפה מהירה של המילה (</a:t>
            </a:r>
            <a:r>
              <a:rPr lang="he-IL" b="1" dirty="0" smtClean="0"/>
              <a:t>מילה מוכרת</a:t>
            </a:r>
            <a:r>
              <a:rPr lang="he-IL" dirty="0" smtClean="0"/>
              <a:t>) מאפשרת קריאה גלובלית של המילה: כשהילד יפגוש אותה בטקסט, הוא כבר יכיר אותה.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e-IL" b="1" dirty="0" smtClean="0"/>
              <a:t>משחקי סטופר </a:t>
            </a:r>
            <a:r>
              <a:rPr lang="he-IL" dirty="0" smtClean="0"/>
              <a:t>– קריאת מילים עם מדידת זמנים. קוראים פסקה מתוך הטקסט. קוראים את הפסקה שלוש פעמים ורואים איך  הזמנים מתקצרים.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e-IL" b="1" u="sng" dirty="0" smtClean="0"/>
              <a:t>קריאה חוזרת </a:t>
            </a:r>
            <a:r>
              <a:rPr lang="he-IL" dirty="0" smtClean="0"/>
              <a:t>– יש משמעות גדולה מאוד: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	</a:t>
            </a:r>
            <a:r>
              <a:rPr lang="he-IL" b="1" dirty="0" smtClean="0"/>
              <a:t>משפרת ומקדמת את תחושת המסוגלות של הילד – הטקסט פחות מאיים עליי.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 smtClean="0"/>
              <a:t>	קריאת הד </a:t>
            </a:r>
            <a:r>
              <a:rPr lang="he-IL" dirty="0" smtClean="0"/>
              <a:t>– אני קוראת משפט והוא קורא אחריי. אני נותנת לו </a:t>
            </a:r>
            <a:r>
              <a:rPr lang="he-IL" b="1" dirty="0" err="1" smtClean="0"/>
              <a:t>מודלינג</a:t>
            </a:r>
            <a:r>
              <a:rPr lang="he-IL" b="1" dirty="0"/>
              <a:t> </a:t>
            </a:r>
            <a:r>
              <a:rPr lang="he-IL" dirty="0" smtClean="0"/>
              <a:t>(קצב, הנגנה)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 smtClean="0"/>
              <a:t>	קריאה בדואט </a:t>
            </a:r>
            <a:r>
              <a:rPr lang="he-IL" dirty="0" smtClean="0"/>
              <a:t>–לקרוא יחד </a:t>
            </a:r>
            <a:r>
              <a:rPr lang="he-IL" dirty="0" err="1" smtClean="0"/>
              <a:t>איתו</a:t>
            </a:r>
            <a:r>
              <a:rPr lang="he-IL" dirty="0" smtClean="0"/>
              <a:t> כאילו אנחנו שרים שיר בדואט כשהמטרה היא שהקריאה תהיה מהירה יותר.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e-IL" b="1" u="sng" dirty="0" smtClean="0"/>
              <a:t>קריאה אישית בקול</a:t>
            </a:r>
          </a:p>
          <a:p>
            <a:pPr>
              <a:buAutoNum type="arabicPeriod"/>
            </a:pPr>
            <a:endParaRPr lang="he-IL" dirty="0" smtClean="0"/>
          </a:p>
          <a:p>
            <a:pPr>
              <a:buAutoNum type="arabicPeriod"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9279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319311"/>
            <a:ext cx="8911687" cy="714360"/>
          </a:xfrm>
        </p:spPr>
        <p:txBody>
          <a:bodyPr/>
          <a:lstStyle/>
          <a:p>
            <a:r>
              <a:rPr lang="he-IL" b="1" dirty="0" smtClean="0"/>
              <a:t>הרכיבים המשפיעים על שטף הקריאה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59982" y="1494182"/>
            <a:ext cx="9756494" cy="4787348"/>
          </a:xfrm>
        </p:spPr>
        <p:txBody>
          <a:bodyPr>
            <a:normAutofit/>
          </a:bodyPr>
          <a:lstStyle/>
          <a:p>
            <a:r>
              <a:rPr lang="he-IL" b="1" dirty="0" smtClean="0"/>
              <a:t>מודעות פונולוגית </a:t>
            </a:r>
            <a:r>
              <a:rPr lang="he-IL" dirty="0" smtClean="0"/>
              <a:t>– ערנות לקיומם של צלילים במילה </a:t>
            </a:r>
          </a:p>
          <a:p>
            <a:endParaRPr lang="he-IL" dirty="0" smtClean="0"/>
          </a:p>
          <a:p>
            <a:r>
              <a:rPr lang="he-IL" b="1" dirty="0" smtClean="0"/>
              <a:t>מודעות מורפולוגית </a:t>
            </a:r>
            <a:r>
              <a:rPr lang="he-IL" dirty="0" smtClean="0"/>
              <a:t>– מבנה המילה: שורשים, תבניות, תחיליות וסופיות</a:t>
            </a:r>
          </a:p>
          <a:p>
            <a:pPr marL="0" indent="0">
              <a:buNone/>
            </a:pPr>
            <a:r>
              <a:rPr lang="he-IL" dirty="0" smtClean="0"/>
              <a:t>המודעות המורפולוגית מסייעת לתפוס חלקים גדולים יותר במילה </a:t>
            </a:r>
            <a:r>
              <a:rPr lang="he-IL" dirty="0"/>
              <a:t>ומקדמת את </a:t>
            </a:r>
            <a:r>
              <a:rPr lang="he-IL" dirty="0" smtClean="0"/>
              <a:t>שטף הקריאה.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b="1" dirty="0" smtClean="0"/>
              <a:t>ידע תחבירי </a:t>
            </a:r>
            <a:r>
              <a:rPr lang="he-IL" dirty="0" smtClean="0"/>
              <a:t>– ידע על תפקידן התחבירי של המילים במשפט ועל יחסי החיבור ביניהן.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b="1" dirty="0" smtClean="0"/>
              <a:t>במחקר שבוצע בישראל (2022) בחנו ילדים בכיתות ב וד' בקריאה מנוקדת ולא מנוקדת. </a:t>
            </a:r>
          </a:p>
          <a:p>
            <a:pPr marL="0" indent="0">
              <a:buNone/>
            </a:pPr>
            <a:r>
              <a:rPr lang="he-IL" dirty="0" smtClean="0"/>
              <a:t>רצו לבדוק </a:t>
            </a:r>
            <a:r>
              <a:rPr lang="he-IL" b="1" dirty="0" smtClean="0"/>
              <a:t>אילו רכיבים משפיעים על הדיוק בקריאה?</a:t>
            </a:r>
          </a:p>
          <a:p>
            <a:r>
              <a:rPr lang="he-IL" dirty="0" smtClean="0"/>
              <a:t>ידע מורפולוגי (בניינים, משקלים, שורשים) נמצא בקשר מובהק וחזק ביותר לדיוק בקריאה.</a:t>
            </a:r>
          </a:p>
          <a:p>
            <a:r>
              <a:rPr lang="he-IL" dirty="0" smtClean="0"/>
              <a:t>ככל שהילד הוא בעל ידע תבניתי טוב יותר, כך הוא מדייק יותר בקריאה 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510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27881" y="491589"/>
            <a:ext cx="8911687" cy="727612"/>
          </a:xfrm>
        </p:spPr>
        <p:txBody>
          <a:bodyPr/>
          <a:lstStyle/>
          <a:p>
            <a:pPr algn="ctr"/>
            <a:r>
              <a:rPr lang="he-IL" b="1" dirty="0" smtClean="0"/>
              <a:t>מאוצר מילים לקידום שטף בקריאה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81219" y="1465340"/>
            <a:ext cx="8915400" cy="3777622"/>
          </a:xfrm>
        </p:spPr>
        <p:txBody>
          <a:bodyPr/>
          <a:lstStyle/>
          <a:p>
            <a:r>
              <a:rPr lang="he-IL" dirty="0" smtClean="0"/>
              <a:t>כדאי להוסיף תמונה</a:t>
            </a:r>
            <a:endParaRPr lang="he-IL" dirty="0"/>
          </a:p>
        </p:txBody>
      </p:sp>
      <p:pic>
        <p:nvPicPr>
          <p:cNvPr id="4" name="תמונה 3" descr="משפטים להעצמה אישית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3271" y="1465340"/>
            <a:ext cx="8733348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6206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/>
              <a:t>אסטרטגיית  דיוק הקריאה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קראו את המילים הבאות: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err="1" smtClean="0"/>
              <a:t>השתמררות</a:t>
            </a:r>
            <a:endParaRPr lang="he-IL" dirty="0" smtClean="0"/>
          </a:p>
          <a:p>
            <a:r>
              <a:rPr lang="he-IL" dirty="0" err="1" smtClean="0"/>
              <a:t>בדזן</a:t>
            </a:r>
            <a:endParaRPr lang="he-IL" dirty="0" smtClean="0"/>
          </a:p>
          <a:p>
            <a:r>
              <a:rPr lang="he-IL" dirty="0" err="1" smtClean="0"/>
              <a:t>פרדחית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1003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err="1" smtClean="0"/>
              <a:t>השתמררות</a:t>
            </a:r>
            <a:r>
              <a:rPr lang="he-IL" dirty="0" smtClean="0"/>
              <a:t> – השתעלות, התפוררות, התפעלות – </a:t>
            </a:r>
            <a:r>
              <a:rPr lang="he-IL" b="1" dirty="0" smtClean="0"/>
              <a:t>בנין התפעל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err="1" smtClean="0"/>
              <a:t>בדזן</a:t>
            </a:r>
            <a:r>
              <a:rPr lang="he-IL" dirty="0" smtClean="0"/>
              <a:t> – בדרן, רקדן, שחקן – </a:t>
            </a:r>
            <a:r>
              <a:rPr lang="he-IL" b="1" dirty="0" smtClean="0"/>
              <a:t>משקל קטלן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err="1" smtClean="0"/>
              <a:t>פרדחית</a:t>
            </a:r>
            <a:r>
              <a:rPr lang="he-IL" dirty="0" smtClean="0"/>
              <a:t> – ספרדית, צרפתית – </a:t>
            </a:r>
            <a:r>
              <a:rPr lang="he-IL" b="1" dirty="0" smtClean="0"/>
              <a:t>צורן "</a:t>
            </a:r>
            <a:r>
              <a:rPr lang="he-IL" b="1" dirty="0" err="1" smtClean="0"/>
              <a:t>ית</a:t>
            </a:r>
            <a:r>
              <a:rPr lang="he-IL" b="1" dirty="0" smtClean="0"/>
              <a:t>"</a:t>
            </a:r>
          </a:p>
          <a:p>
            <a:pPr marL="0" indent="0">
              <a:buNone/>
            </a:pPr>
            <a:r>
              <a:rPr lang="he-IL" dirty="0"/>
              <a:t>	</a:t>
            </a:r>
            <a:r>
              <a:rPr lang="he-IL" dirty="0" smtClean="0"/>
              <a:t>		פרחחית, רקדנית, כתבנית – </a:t>
            </a:r>
            <a:r>
              <a:rPr lang="he-IL" b="1" dirty="0" smtClean="0"/>
              <a:t>סיומת נקבה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b="1" dirty="0" smtClean="0"/>
              <a:t>ראינו כשקראנו מילות תפל נשענו על פי המורפולוגיה – תורת הצורות</a:t>
            </a:r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5715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1594"/>
          </a:xfrm>
        </p:spPr>
        <p:txBody>
          <a:bodyPr>
            <a:normAutofit/>
          </a:bodyPr>
          <a:lstStyle/>
          <a:p>
            <a:pPr algn="ctr"/>
            <a:r>
              <a:rPr lang="he-IL" sz="2500" b="1" dirty="0" smtClean="0"/>
              <a:t>שטף הקריאה משפיע על הבנת הנקרא</a:t>
            </a:r>
            <a:endParaRPr lang="he-IL" sz="25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3583" y="1447408"/>
            <a:ext cx="11001029" cy="4738237"/>
          </a:xfrm>
        </p:spPr>
        <p:txBody>
          <a:bodyPr/>
          <a:lstStyle/>
          <a:p>
            <a:r>
              <a:rPr lang="he-IL" b="1" dirty="0" smtClean="0"/>
              <a:t>קראו את הקטע הבא וכתבו את המילים המאתגרות (שאתן לא מכירות את פירושן או שאתן לא בטוחות במשמעותן)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b="1" dirty="0" smtClean="0"/>
              <a:t>לאחר מכן כתבו מ1-10 עד כמה אתן מרגישות שהבנתן את הקטע.</a:t>
            </a:r>
          </a:p>
          <a:p>
            <a:pPr marL="0" indent="0">
              <a:buNone/>
            </a:pPr>
            <a:endParaRPr lang="he-IL" dirty="0" smtClean="0"/>
          </a:p>
          <a:p>
            <a:pPr>
              <a:lnSpc>
                <a:spcPct val="200000"/>
              </a:lnSpc>
            </a:pPr>
            <a:r>
              <a:rPr lang="he-IL" dirty="0" smtClean="0"/>
              <a:t>האישה ערגה אל </a:t>
            </a:r>
            <a:r>
              <a:rPr lang="he-IL" dirty="0" err="1" smtClean="0"/>
              <a:t>הנומבט</a:t>
            </a:r>
            <a:r>
              <a:rPr lang="he-IL" dirty="0" smtClean="0"/>
              <a:t> כיוון שלא ראתה אותו חודש שלם. היא נכנסה אל גן החיות והסודר שלה התעופף ברוח. היא הביאה </a:t>
            </a:r>
            <a:r>
              <a:rPr lang="he-IL" dirty="0" err="1" smtClean="0"/>
              <a:t>איתה</a:t>
            </a:r>
            <a:r>
              <a:rPr lang="he-IL" dirty="0" smtClean="0"/>
              <a:t> מגדנות בתיקה ופלטה מארה כאשר הבחינה שאחד מהם נדבק לאבזם. לפתע תקף אותה ריח אשפתות שהוביל </a:t>
            </a:r>
            <a:r>
              <a:rPr lang="he-IL" dirty="0" err="1" smtClean="0"/>
              <a:t>להגב</a:t>
            </a:r>
            <a:r>
              <a:rPr lang="he-IL" dirty="0" smtClean="0"/>
              <a:t> הקאה. היא צעדה במהירות עד שהגיעה למחוז חפצה.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2436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654270" y="306059"/>
            <a:ext cx="8911687" cy="820377"/>
          </a:xfrm>
        </p:spPr>
        <p:txBody>
          <a:bodyPr/>
          <a:lstStyle/>
          <a:p>
            <a:pPr algn="ctr"/>
            <a:r>
              <a:rPr lang="he-IL" b="1" dirty="0"/>
              <a:t>יתרונות העבודה עם תבניות </a:t>
            </a:r>
            <a:r>
              <a:rPr lang="he-IL" b="1" dirty="0" smtClean="0"/>
              <a:t>מורפולוגיות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15617" y="1245705"/>
            <a:ext cx="10788995" cy="5049078"/>
          </a:xfrm>
        </p:spPr>
        <p:txBody>
          <a:bodyPr>
            <a:normAutofit fontScale="85000" lnSpcReduction="20000"/>
          </a:bodyPr>
          <a:lstStyle/>
          <a:p>
            <a:r>
              <a:rPr lang="he-IL" b="1" dirty="0"/>
              <a:t>קידום שטף הקריאה</a:t>
            </a:r>
          </a:p>
          <a:p>
            <a:pPr marL="0" indent="0">
              <a:buNone/>
            </a:pPr>
            <a:r>
              <a:rPr lang="he-IL" dirty="0"/>
              <a:t>• זיהוי מהיר של מבנה המילה</a:t>
            </a:r>
          </a:p>
          <a:p>
            <a:pPr marL="0" indent="0">
              <a:buNone/>
            </a:pPr>
            <a:r>
              <a:rPr lang="he-IL" dirty="0"/>
              <a:t>• פיתוח אוטומטיזציה בקריאה</a:t>
            </a:r>
          </a:p>
          <a:p>
            <a:pPr marL="0" indent="0">
              <a:buNone/>
            </a:pPr>
            <a:r>
              <a:rPr lang="he-IL" dirty="0"/>
              <a:t>• הפחתת העומס </a:t>
            </a:r>
            <a:r>
              <a:rPr lang="he-IL" dirty="0" smtClean="0"/>
              <a:t>הקוגניטיבי</a:t>
            </a:r>
            <a:endParaRPr lang="he-IL" dirty="0"/>
          </a:p>
          <a:p>
            <a:pPr marL="0" indent="0">
              <a:buNone/>
            </a:pPr>
            <a:r>
              <a:rPr lang="he-IL" dirty="0"/>
              <a:t>• שיפור דיוק </a:t>
            </a:r>
            <a:r>
              <a:rPr lang="he-IL" dirty="0" smtClean="0"/>
              <a:t>הקריאה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b="1" dirty="0"/>
              <a:t>דוגמה:</a:t>
            </a:r>
          </a:p>
          <a:p>
            <a:pPr marL="0" indent="0">
              <a:buNone/>
            </a:pPr>
            <a:r>
              <a:rPr lang="he-IL" dirty="0"/>
              <a:t>זיהוי מהיר של המשקל " מ ק ט ל" יסייע בקריאת מילים כמו: </a:t>
            </a:r>
            <a:r>
              <a:rPr lang="he-IL" dirty="0" smtClean="0"/>
              <a:t>מספר</a:t>
            </a:r>
            <a:r>
              <a:rPr lang="he-IL" dirty="0"/>
              <a:t>, </a:t>
            </a:r>
            <a:r>
              <a:rPr lang="he-IL" dirty="0" smtClean="0"/>
              <a:t>מכתב, משקל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b="1" dirty="0"/>
              <a:t>ביסוס כתיב נכון</a:t>
            </a:r>
          </a:p>
          <a:p>
            <a:pPr marL="0" indent="0">
              <a:buNone/>
            </a:pPr>
            <a:r>
              <a:rPr lang="he-IL" dirty="0"/>
              <a:t>• הבנת החוקיות בכתיב העברי</a:t>
            </a:r>
          </a:p>
          <a:p>
            <a:pPr marL="0" indent="0">
              <a:buNone/>
            </a:pPr>
            <a:r>
              <a:rPr lang="he-IL" dirty="0"/>
              <a:t>• חיזוק הזיכרון </a:t>
            </a:r>
            <a:r>
              <a:rPr lang="he-IL" dirty="0" smtClean="0"/>
              <a:t>החזותי</a:t>
            </a:r>
            <a:endParaRPr lang="he-IL" dirty="0"/>
          </a:p>
          <a:p>
            <a:pPr marL="0" indent="0">
              <a:buNone/>
            </a:pPr>
            <a:r>
              <a:rPr lang="he-IL" dirty="0"/>
              <a:t>• דיוק בכתיבת אותיות </a:t>
            </a:r>
            <a:r>
              <a:rPr lang="he-IL" dirty="0" smtClean="0"/>
              <a:t>השורש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• </a:t>
            </a:r>
            <a:r>
              <a:rPr lang="he-IL" b="1" dirty="0" smtClean="0"/>
              <a:t>דוגמה</a:t>
            </a:r>
            <a:r>
              <a:rPr lang="he-IL" b="1" dirty="0"/>
              <a:t>:</a:t>
            </a:r>
          </a:p>
          <a:p>
            <a:pPr marL="0" indent="0">
              <a:buNone/>
            </a:pPr>
            <a:r>
              <a:rPr lang="he-IL" dirty="0"/>
              <a:t>הבנת תבנית </a:t>
            </a:r>
            <a:r>
              <a:rPr lang="he-IL" dirty="0" smtClean="0"/>
              <a:t> "התפַּעֵל</a:t>
            </a:r>
            <a:r>
              <a:rPr lang="he-IL" dirty="0"/>
              <a:t>" תסייע בכתיבה נכונה של: </a:t>
            </a:r>
            <a:r>
              <a:rPr lang="he-IL" dirty="0" smtClean="0"/>
              <a:t>התלַּבֵשׁ</a:t>
            </a:r>
            <a:r>
              <a:rPr lang="he-IL" dirty="0"/>
              <a:t>, </a:t>
            </a:r>
            <a:r>
              <a:rPr lang="he-IL" dirty="0" smtClean="0"/>
              <a:t>התרַּגֵשׁ, התקַּדֵם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3980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/>
              <a:t>ידע תחבירי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97421" y="1630018"/>
            <a:ext cx="10348165" cy="4254700"/>
          </a:xfrm>
        </p:spPr>
        <p:txBody>
          <a:bodyPr>
            <a:normAutofit/>
          </a:bodyPr>
          <a:lstStyle/>
          <a:p>
            <a:r>
              <a:rPr lang="he-IL" b="1" dirty="0" smtClean="0"/>
              <a:t>צבע </a:t>
            </a:r>
            <a:r>
              <a:rPr lang="he-IL" dirty="0" smtClean="0"/>
              <a:t>– מה כתוב?  כתבו לי הגדרה </a:t>
            </a:r>
            <a:r>
              <a:rPr lang="he-IL" dirty="0" err="1" smtClean="0"/>
              <a:t>בצאט</a:t>
            </a:r>
            <a:r>
              <a:rPr lang="he-IL" dirty="0"/>
              <a:t>.</a:t>
            </a: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שם עצם: גוון, בעל מקצוע, </a:t>
            </a:r>
          </a:p>
          <a:p>
            <a:pPr marL="0" indent="0">
              <a:buNone/>
            </a:pPr>
            <a:r>
              <a:rPr lang="he-IL" dirty="0" smtClean="0"/>
              <a:t>פועל</a:t>
            </a:r>
          </a:p>
          <a:p>
            <a:endParaRPr lang="he-IL" dirty="0" smtClean="0"/>
          </a:p>
          <a:p>
            <a:r>
              <a:rPr lang="he-IL" dirty="0" smtClean="0"/>
              <a:t>אפשר לקרוא בכמה דרכים.</a:t>
            </a:r>
          </a:p>
          <a:p>
            <a:pPr marL="0" indent="0">
              <a:buNone/>
            </a:pPr>
            <a:r>
              <a:rPr lang="he-IL" b="1" dirty="0" smtClean="0"/>
              <a:t>נשענים על המשמעות ועל הידע התחבירי: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e-IL" dirty="0" smtClean="0"/>
              <a:t>הילד החרוץ </a:t>
            </a:r>
            <a:r>
              <a:rPr lang="he-IL" b="1" dirty="0" smtClean="0"/>
              <a:t>צבע </a:t>
            </a:r>
            <a:r>
              <a:rPr lang="he-IL" dirty="0" smtClean="0"/>
              <a:t>את הגדר בגינה של סבא שלו.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e-IL" dirty="0" smtClean="0"/>
              <a:t>פחית </a:t>
            </a:r>
            <a:r>
              <a:rPr lang="he-IL" b="1" dirty="0" smtClean="0"/>
              <a:t>הצבע</a:t>
            </a:r>
            <a:r>
              <a:rPr lang="he-IL" dirty="0" smtClean="0"/>
              <a:t> נשפכה על הרצפה וגרמה </a:t>
            </a:r>
            <a:r>
              <a:rPr lang="he-IL" dirty="0" err="1" smtClean="0"/>
              <a:t>לליכלוך</a:t>
            </a:r>
            <a:r>
              <a:rPr lang="he-IL" dirty="0" smtClean="0"/>
              <a:t> רב.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e-IL" dirty="0" smtClean="0"/>
              <a:t>לאחר שמונה שעות של עבודה התיישב </a:t>
            </a:r>
            <a:r>
              <a:rPr lang="he-IL" b="1" dirty="0" smtClean="0"/>
              <a:t>הצבע </a:t>
            </a:r>
            <a:r>
              <a:rPr lang="he-IL" dirty="0" smtClean="0"/>
              <a:t>לנוח.</a:t>
            </a:r>
          </a:p>
          <a:p>
            <a:pPr algn="l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5467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08807" y="234535"/>
            <a:ext cx="8911687" cy="854677"/>
          </a:xfrm>
        </p:spPr>
        <p:txBody>
          <a:bodyPr>
            <a:normAutofit fontScale="90000"/>
          </a:bodyPr>
          <a:lstStyle/>
          <a:p>
            <a:pPr algn="ctr"/>
            <a:r>
              <a:rPr lang="he-IL" sz="26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חשיבות </a:t>
            </a:r>
            <a:r>
              <a:rPr lang="he-IL" sz="2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המורפולוגיה  והתחביר</a:t>
            </a:r>
            <a:br>
              <a:rPr lang="he-IL" sz="2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he-IL" sz="2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ותמיד מתוך הקשר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83048" y="995082"/>
            <a:ext cx="10802247" cy="568810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e-IL" sz="1400" dirty="0" smtClean="0"/>
          </a:p>
          <a:p>
            <a:r>
              <a:rPr lang="he-IL" sz="1400" dirty="0" smtClean="0">
                <a:hlinkClick r:id="rId2" action="ppaction://hlinkfile"/>
              </a:rPr>
              <a:t>שמות עצם זוגיים</a:t>
            </a:r>
            <a:endParaRPr lang="he-IL" sz="1400" dirty="0" smtClean="0"/>
          </a:p>
          <a:p>
            <a:r>
              <a:rPr lang="he-IL" sz="1400" b="1" dirty="0" smtClean="0">
                <a:solidFill>
                  <a:srgbClr val="FF0000"/>
                </a:solidFill>
                <a:hlinkClick r:id="rId3"/>
              </a:rPr>
              <a:t>קלפים </a:t>
            </a:r>
            <a:r>
              <a:rPr lang="he-IL" sz="1400" b="1" dirty="0">
                <a:solidFill>
                  <a:srgbClr val="FF0000"/>
                </a:solidFill>
                <a:hlinkClick r:id="rId3"/>
              </a:rPr>
              <a:t>אקראיים – התפעל </a:t>
            </a:r>
            <a:r>
              <a:rPr lang="he-IL" sz="1400" b="1" dirty="0" smtClean="0">
                <a:solidFill>
                  <a:srgbClr val="FF0000"/>
                </a:solidFill>
                <a:hlinkClick r:id="rId3"/>
              </a:rPr>
              <a:t>– נקבה</a:t>
            </a:r>
            <a:endParaRPr lang="he-IL" sz="1400" b="1" dirty="0" smtClean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he-IL" sz="1400" b="1" dirty="0" smtClean="0"/>
              <a:t>משחק </a:t>
            </a:r>
            <a:r>
              <a:rPr lang="he-IL" sz="1400" b="1" dirty="0"/>
              <a:t>רביעיות – לפי מוספיות </a:t>
            </a:r>
            <a:r>
              <a:rPr lang="he-IL" sz="1400" b="1" dirty="0" smtClean="0"/>
              <a:t>– </a:t>
            </a:r>
            <a:r>
              <a:rPr lang="he-IL" sz="1400" dirty="0" smtClean="0">
                <a:hlinkClick r:id="rId4" action="ppaction://hlinkfile"/>
              </a:rPr>
              <a:t>תבניות מורפולוגיות</a:t>
            </a:r>
            <a:endParaRPr lang="he-IL" sz="1400" dirty="0"/>
          </a:p>
          <a:p>
            <a:pPr marL="0" indent="0">
              <a:buNone/>
            </a:pPr>
            <a:r>
              <a:rPr lang="he-IL" sz="1400" dirty="0"/>
              <a:t>	מטרה: להגביר את המודעות למוספיות ספציפיות</a:t>
            </a:r>
          </a:p>
          <a:p>
            <a:pPr marL="0" indent="0">
              <a:buNone/>
            </a:pPr>
            <a:r>
              <a:rPr lang="he-IL" sz="1400" dirty="0"/>
              <a:t>	משחק רביעיות לפי הכללים הרגילים אך כשהתלמיד שואל הוא צריך להזכיר את המוספית</a:t>
            </a:r>
          </a:p>
          <a:p>
            <a:pPr marL="0" indent="0">
              <a:buNone/>
            </a:pPr>
            <a:r>
              <a:rPr lang="he-IL" sz="1400" dirty="0"/>
              <a:t>	לדוגמה: האם יש לך הקטנה </a:t>
            </a:r>
            <a:r>
              <a:rPr lang="he-IL" sz="1400" dirty="0" err="1"/>
              <a:t>ון</a:t>
            </a:r>
            <a:r>
              <a:rPr lang="he-IL" sz="1400" dirty="0"/>
              <a:t>?</a:t>
            </a:r>
          </a:p>
          <a:p>
            <a:pPr marL="0" indent="0">
              <a:buNone/>
            </a:pPr>
            <a:r>
              <a:rPr lang="he-IL" sz="1400" dirty="0"/>
              <a:t>	סדרה של – 4 כשיש סמיילי ליד כל מילה בסדרה</a:t>
            </a:r>
            <a:r>
              <a:rPr lang="he-IL" dirty="0"/>
              <a:t> </a:t>
            </a:r>
            <a:endParaRPr lang="he-IL" sz="1400" dirty="0"/>
          </a:p>
          <a:p>
            <a:r>
              <a:rPr lang="he-IL" sz="1400" dirty="0" smtClean="0">
                <a:hlinkClick r:id="rId5" action="ppaction://hlinkfile"/>
              </a:rPr>
              <a:t>מסלול </a:t>
            </a:r>
            <a:r>
              <a:rPr lang="he-IL" sz="1400" dirty="0">
                <a:hlinkClick r:id="rId5" action="ppaction://hlinkfile"/>
              </a:rPr>
              <a:t>-אם או </a:t>
            </a:r>
            <a:r>
              <a:rPr lang="he-IL" sz="1400" dirty="0" smtClean="0">
                <a:hlinkClick r:id="rId5" action="ppaction://hlinkfile"/>
              </a:rPr>
              <a:t>עם</a:t>
            </a:r>
            <a:endParaRPr lang="he-IL" sz="1400" dirty="0" smtClean="0"/>
          </a:p>
          <a:p>
            <a:r>
              <a:rPr lang="he-IL" sz="1400" dirty="0" smtClean="0">
                <a:hlinkClick r:id="rId6"/>
              </a:rPr>
              <a:t> </a:t>
            </a:r>
            <a:r>
              <a:rPr lang="he-IL" sz="1400" dirty="0" smtClean="0">
                <a:hlinkClick r:id="rId7" action="ppaction://hlinkfile"/>
              </a:rPr>
              <a:t>שטף </a:t>
            </a:r>
            <a:r>
              <a:rPr lang="he-IL" sz="1400" dirty="0" smtClean="0">
                <a:hlinkClick r:id="rId7" action="ppaction://hlinkfile"/>
              </a:rPr>
              <a:t>קריאה\מסלול- לא או לו</a:t>
            </a:r>
            <a:r>
              <a:rPr lang="he-IL" sz="1400" dirty="0" smtClean="0">
                <a:hlinkClick r:id="rId7" action="ppaction://hlinkfile"/>
              </a:rPr>
              <a:t>.</a:t>
            </a:r>
            <a:endParaRPr lang="he-IL" sz="1400" dirty="0" smtClean="0"/>
          </a:p>
          <a:p>
            <a:r>
              <a:rPr lang="en-US" sz="1400" dirty="0" smtClean="0"/>
              <a:t> </a:t>
            </a:r>
            <a:r>
              <a:rPr lang="he-IL" sz="1400" b="1" dirty="0" smtClean="0">
                <a:solidFill>
                  <a:srgbClr val="00B050"/>
                </a:solidFill>
                <a:hlinkClick r:id="rId8" action="ppaction://hlinkfile"/>
              </a:rPr>
              <a:t>קריאה </a:t>
            </a:r>
            <a:r>
              <a:rPr lang="he-IL" sz="1400" b="1" dirty="0" smtClean="0">
                <a:solidFill>
                  <a:srgbClr val="00B050"/>
                </a:solidFill>
                <a:hlinkClick r:id="rId8" action="ppaction://hlinkfile"/>
              </a:rPr>
              <a:t>מורפולוגיה</a:t>
            </a:r>
            <a:endParaRPr lang="he-IL" sz="1400" b="1" dirty="0">
              <a:solidFill>
                <a:srgbClr val="00B050"/>
              </a:solidFill>
            </a:endParaRPr>
          </a:p>
          <a:p>
            <a:endParaRPr lang="he-IL" sz="1400" dirty="0" smtClean="0"/>
          </a:p>
        </p:txBody>
      </p:sp>
    </p:spTree>
    <p:extLst>
      <p:ext uri="{BB962C8B-B14F-4D97-AF65-F5344CB8AC3E}">
        <p14:creationId xmlns:p14="http://schemas.microsoft.com/office/powerpoint/2010/main" val="319321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94180" y="389965"/>
            <a:ext cx="10908264" cy="671008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e-IL" sz="2400" dirty="0" smtClean="0">
                <a:hlinkClick r:id="rId2" action="ppaction://hlinkfile"/>
              </a:rPr>
              <a:t>תבניות מילים</a:t>
            </a:r>
            <a:endParaRPr lang="he-IL" sz="2400" dirty="0">
              <a:hlinkClick r:id="rId3" action="ppaction://hlinkfile"/>
            </a:endParaRPr>
          </a:p>
          <a:p>
            <a:endParaRPr lang="he-IL" sz="2400" dirty="0"/>
          </a:p>
          <a:p>
            <a:r>
              <a:rPr lang="he-IL" sz="2400" dirty="0"/>
              <a:t>משחק "שרשרת תבניות" - כל תלמיד מוסיף מילה באותה תבנית</a:t>
            </a:r>
          </a:p>
          <a:p>
            <a:endParaRPr lang="he-IL" sz="2400" dirty="0"/>
          </a:p>
          <a:p>
            <a:pPr marL="0" indent="0">
              <a:lnSpc>
                <a:spcPct val="170000"/>
              </a:lnSpc>
              <a:buNone/>
            </a:pPr>
            <a:r>
              <a:rPr lang="he-IL" sz="2400" b="1" dirty="0"/>
              <a:t>פעילויות בקבוצות</a:t>
            </a:r>
          </a:p>
          <a:p>
            <a:pPr>
              <a:lnSpc>
                <a:spcPct val="170000"/>
              </a:lnSpc>
            </a:pPr>
            <a:r>
              <a:rPr lang="he-IL" sz="2400" dirty="0"/>
              <a:t>תחרות יצירת מילים - כל קבוצה יוצרת מילים מתבנית נתונה </a:t>
            </a:r>
          </a:p>
          <a:p>
            <a:pPr>
              <a:lnSpc>
                <a:spcPct val="170000"/>
              </a:lnSpc>
            </a:pPr>
            <a:r>
              <a:rPr lang="he-IL" sz="2400" b="1" dirty="0"/>
              <a:t>פעילויות יצירתיות</a:t>
            </a:r>
          </a:p>
          <a:p>
            <a:pPr>
              <a:lnSpc>
                <a:spcPct val="170000"/>
              </a:lnSpc>
            </a:pPr>
            <a:r>
              <a:rPr lang="he-IL" sz="2400" dirty="0"/>
              <a:t>כתיבת סיפור קצר עם מילים מתבנית מסוימת.</a:t>
            </a:r>
          </a:p>
          <a:p>
            <a:pPr>
              <a:lnSpc>
                <a:spcPct val="170000"/>
              </a:lnSpc>
            </a:pPr>
            <a:endParaRPr lang="he-IL" sz="2400" dirty="0"/>
          </a:p>
          <a:p>
            <a:pPr marL="0" indent="0">
              <a:lnSpc>
                <a:spcPct val="170000"/>
              </a:lnSpc>
              <a:buNone/>
            </a:pPr>
            <a:r>
              <a:rPr lang="he-IL" sz="2400" dirty="0"/>
              <a:t/>
            </a:r>
            <a:br>
              <a:rPr lang="he-IL" sz="2400" dirty="0"/>
            </a:br>
            <a:endParaRPr lang="he-IL" sz="2400" dirty="0"/>
          </a:p>
          <a:p>
            <a:endParaRPr lang="he-IL" sz="2400" dirty="0"/>
          </a:p>
          <a:p>
            <a:pPr marL="0" indent="0">
              <a:buNone/>
            </a:pPr>
            <a:endParaRPr lang="he-IL" sz="2400" dirty="0"/>
          </a:p>
          <a:p>
            <a:endParaRPr lang="he-IL" sz="2400" dirty="0"/>
          </a:p>
          <a:p>
            <a:pPr marL="0" indent="0">
              <a:buNone/>
            </a:pPr>
            <a:endParaRPr lang="he-IL" sz="2400" dirty="0">
              <a:hlinkClick r:id="rId4" action="ppaction://hlinkfile"/>
            </a:endParaRPr>
          </a:p>
          <a:p>
            <a:endParaRPr lang="he-IL" sz="2400" dirty="0">
              <a:hlinkClick r:id="rId4" action="ppaction://hlinkfile"/>
            </a:endParaRPr>
          </a:p>
          <a:p>
            <a:pPr marL="0" indent="0">
              <a:buNone/>
            </a:pPr>
            <a:endParaRPr lang="he-IL" sz="2300" b="1" dirty="0" smtClean="0"/>
          </a:p>
          <a:p>
            <a:pPr marL="0" indent="0">
              <a:lnSpc>
                <a:spcPct val="170000"/>
              </a:lnSpc>
              <a:buNone/>
            </a:pPr>
            <a:endParaRPr lang="he-IL" sz="6200" dirty="0" smtClean="0"/>
          </a:p>
          <a:p>
            <a:pPr marL="0" indent="0">
              <a:buNone/>
            </a:pPr>
            <a:endParaRPr lang="he-IL" sz="6600" dirty="0" smtClean="0"/>
          </a:p>
        </p:txBody>
      </p:sp>
    </p:spTree>
    <p:extLst>
      <p:ext uri="{BB962C8B-B14F-4D97-AF65-F5344CB8AC3E}">
        <p14:creationId xmlns:p14="http://schemas.microsoft.com/office/powerpoint/2010/main" val="154627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77265" y="530087"/>
            <a:ext cx="8596668" cy="712763"/>
          </a:xfrm>
        </p:spPr>
        <p:txBody>
          <a:bodyPr>
            <a:normAutofit/>
          </a:bodyPr>
          <a:lstStyle/>
          <a:p>
            <a:pPr algn="ctr"/>
            <a:r>
              <a:rPr lang="he-IL" sz="25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כינויי  </a:t>
            </a:r>
            <a:r>
              <a:rPr lang="he-IL" sz="2500" b="1" dirty="0">
                <a:latin typeface="David" panose="020E0502060401010101" pitchFamily="34" charset="-79"/>
                <a:cs typeface="David" panose="020E0502060401010101" pitchFamily="34" charset="-79"/>
              </a:rPr>
              <a:t>השייכות - אחד הנושאים שמקשים על ילדים בפיענוח בקריאה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46923" y="1511028"/>
            <a:ext cx="10578904" cy="38807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מאוד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חשוב להנכיח בכיתה את המילים שנוצרו משם עצם + שם גוף, וכך הפכו למילה אחת. </a:t>
            </a:r>
            <a:endParaRPr lang="he-IL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הצעה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למערך שיעור בנושא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שייכות -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  <a:hlinkClick r:id="rId2" action="ppaction://hlinkfile"/>
              </a:rPr>
              <a:t>שייכות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  <a:hlinkClick r:id="rId2" action="ppaction://hlinkfile"/>
              </a:rPr>
              <a:t>- מערך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  <a:hlinkClick r:id="rId2" action="ppaction://hlinkfile"/>
              </a:rPr>
              <a:t>שיעור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500" b="1" dirty="0">
                <a:latin typeface="David" panose="020E0502060401010101" pitchFamily="34" charset="-79"/>
                <a:cs typeface="David" panose="020E0502060401010101" pitchFamily="34" charset="-79"/>
                <a:hlinkClick r:id="rId3" action="ppaction://hlinkfile"/>
              </a:rPr>
              <a:t>כינויי  שייכות </a:t>
            </a:r>
            <a:r>
              <a:rPr lang="he-IL" sz="2400" dirty="0"/>
              <a:t>– כרטיסי התאמה </a:t>
            </a:r>
          </a:p>
          <a:p>
            <a:pPr marL="0" indent="0">
              <a:buNone/>
            </a:pP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  <a:hlinkClick r:id="rId4" action="ppaction://hlinkfile"/>
              </a:rPr>
              <a:t>**שמות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  <a:hlinkClick r:id="rId4" action="ppaction://hlinkfile"/>
              </a:rPr>
              <a:t>עצם ומילות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  <a:hlinkClick r:id="rId4" action="ppaction://hlinkfile"/>
              </a:rPr>
              <a:t>שייכות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buFont typeface="Wingdings" panose="05000000000000000000" pitchFamily="2" charset="2"/>
              <a:buChar char="§"/>
            </a:pP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7105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860675" y="185531"/>
            <a:ext cx="8596668" cy="649357"/>
          </a:xfrm>
        </p:spPr>
        <p:txBody>
          <a:bodyPr>
            <a:norm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תעודת זהות למילה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17812" y="1023147"/>
            <a:ext cx="9421920" cy="5599043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he-IL" b="1" dirty="0"/>
              <a:t>מהי המילה? </a:t>
            </a:r>
            <a:endParaRPr lang="en-US" b="1" dirty="0"/>
          </a:p>
          <a:p>
            <a:pPr lvl="0"/>
            <a:r>
              <a:rPr lang="he-IL" dirty="0"/>
              <a:t>אם אפשר, פרקו את המילה: </a:t>
            </a:r>
            <a:endParaRPr lang="he-IL" dirty="0" smtClean="0"/>
          </a:p>
          <a:p>
            <a:pPr marL="0" lvl="0" indent="0">
              <a:buNone/>
            </a:pPr>
            <a:r>
              <a:rPr lang="he-IL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	</a:t>
            </a:r>
            <a:r>
              <a:rPr lang="he-I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כאשר </a:t>
            </a:r>
            <a:r>
              <a:rPr lang="he-IL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אני מנסה לנתח את דרך היווצרות המילה אני עוברת  איזשהו תהליך עיבוד </a:t>
            </a:r>
            <a:r>
              <a:rPr lang="he-I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בראש</a:t>
            </a:r>
            <a:r>
              <a:rPr lang="he-IL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  <a:endParaRPr lang="en-US" b="1" dirty="0"/>
          </a:p>
          <a:p>
            <a:pPr lvl="0"/>
            <a:r>
              <a:rPr lang="he-IL" dirty="0"/>
              <a:t>ייחוסו =</a:t>
            </a:r>
            <a:r>
              <a:rPr lang="he-IL" b="1" dirty="0"/>
              <a:t> ייחוס</a:t>
            </a:r>
            <a:r>
              <a:rPr lang="he-IL" dirty="0"/>
              <a:t> + שלו (של +הוא)</a:t>
            </a:r>
            <a:endParaRPr lang="en-US" dirty="0"/>
          </a:p>
          <a:p>
            <a:pPr lvl="0"/>
            <a:r>
              <a:rPr lang="he-IL" dirty="0"/>
              <a:t>לשמחתו = ל + </a:t>
            </a:r>
            <a:r>
              <a:rPr lang="he-IL" b="1" dirty="0"/>
              <a:t>שמחה</a:t>
            </a:r>
            <a:r>
              <a:rPr lang="he-IL" dirty="0"/>
              <a:t> + שלו (של + הוא)</a:t>
            </a:r>
            <a:endParaRPr lang="en-US" dirty="0"/>
          </a:p>
          <a:p>
            <a:pPr lvl="0"/>
            <a:r>
              <a:rPr lang="he-IL" dirty="0"/>
              <a:t>מכנסיו = </a:t>
            </a:r>
            <a:r>
              <a:rPr lang="he-IL" b="1" dirty="0"/>
              <a:t>מכנסיים</a:t>
            </a:r>
            <a:r>
              <a:rPr lang="he-IL" dirty="0"/>
              <a:t> שלו (של + הוא) </a:t>
            </a:r>
            <a:endParaRPr lang="en-US" dirty="0"/>
          </a:p>
          <a:p>
            <a:pPr lvl="0"/>
            <a:r>
              <a:rPr lang="he-IL" dirty="0"/>
              <a:t>שמלתה = </a:t>
            </a:r>
            <a:r>
              <a:rPr lang="he-IL" b="1" dirty="0"/>
              <a:t>שמלה</a:t>
            </a:r>
            <a:r>
              <a:rPr lang="he-IL" dirty="0"/>
              <a:t> + שלה (של +היא</a:t>
            </a:r>
            <a:r>
              <a:rPr lang="he-IL" dirty="0" smtClean="0"/>
              <a:t>)</a:t>
            </a:r>
          </a:p>
          <a:p>
            <a:pPr lvl="0"/>
            <a:endParaRPr lang="en-US" dirty="0"/>
          </a:p>
          <a:p>
            <a:pPr marL="0" indent="0">
              <a:buNone/>
            </a:pPr>
            <a:r>
              <a:rPr lang="he-IL" b="1" dirty="0"/>
              <a:t>מהו חלק הדיבר של המילה </a:t>
            </a:r>
            <a:r>
              <a:rPr lang="he-IL" dirty="0"/>
              <a:t>- </a:t>
            </a:r>
            <a:r>
              <a:rPr lang="he-IL" b="1" dirty="0"/>
              <a:t>שם עצם, שם תואר, פועל, שם פועל, </a:t>
            </a:r>
            <a:r>
              <a:rPr lang="he-IL" b="1" dirty="0" smtClean="0"/>
              <a:t>צירוף </a:t>
            </a:r>
            <a:r>
              <a:rPr lang="he-IL" b="1" dirty="0"/>
              <a:t>סמיכות</a:t>
            </a:r>
            <a:r>
              <a:rPr lang="he-IL" dirty="0" smtClean="0"/>
              <a:t>?</a:t>
            </a:r>
          </a:p>
          <a:p>
            <a:pPr marL="0" indent="0">
              <a:buNone/>
            </a:pPr>
            <a:endParaRPr lang="he-IL" b="1" dirty="0" smtClean="0"/>
          </a:p>
          <a:p>
            <a:pPr marL="0" indent="0">
              <a:buNone/>
            </a:pPr>
            <a:r>
              <a:rPr lang="he-IL" b="1" dirty="0" smtClean="0"/>
              <a:t>אם </a:t>
            </a:r>
            <a:r>
              <a:rPr lang="he-IL" b="1" dirty="0"/>
              <a:t>המילה היא פועל – מי עשה את הפעולה (שם הגוף)?</a:t>
            </a:r>
            <a:endParaRPr lang="en-US" b="1" dirty="0"/>
          </a:p>
          <a:p>
            <a:r>
              <a:rPr lang="he-IL" dirty="0"/>
              <a:t>מדבר / מדברים – אני / אנחנו – גוף </a:t>
            </a:r>
            <a:r>
              <a:rPr lang="en-US" dirty="0"/>
              <a:t>I</a:t>
            </a:r>
          </a:p>
          <a:p>
            <a:r>
              <a:rPr lang="he-IL" dirty="0"/>
              <a:t>נוכח / נוכחת – אתה / את – גוף </a:t>
            </a:r>
            <a:r>
              <a:rPr lang="en-US" dirty="0"/>
              <a:t>II</a:t>
            </a:r>
          </a:p>
          <a:p>
            <a:r>
              <a:rPr lang="he-IL" dirty="0"/>
              <a:t>נוכחים / נוכחות – אתם / אתן – גוף </a:t>
            </a:r>
            <a:r>
              <a:rPr lang="en-US" dirty="0"/>
              <a:t>II</a:t>
            </a:r>
          </a:p>
          <a:p>
            <a:r>
              <a:rPr lang="he-IL" dirty="0"/>
              <a:t>נסתר / נסתרת – הוא / היא – גוף </a:t>
            </a:r>
            <a:r>
              <a:rPr lang="en-US" dirty="0"/>
              <a:t>III</a:t>
            </a:r>
          </a:p>
          <a:p>
            <a:r>
              <a:rPr lang="he-IL" dirty="0"/>
              <a:t>נסתרים נסתרות – הם / הן – גוף </a:t>
            </a:r>
            <a:r>
              <a:rPr lang="en-US" dirty="0" smtClean="0"/>
              <a:t>III</a:t>
            </a:r>
            <a:endParaRPr lang="he-IL" dirty="0" smtClean="0"/>
          </a:p>
          <a:p>
            <a:endParaRPr lang="he-IL" dirty="0" smtClean="0"/>
          </a:p>
          <a:p>
            <a:pPr marL="0" indent="0">
              <a:buNone/>
            </a:pPr>
            <a:r>
              <a:rPr lang="he-IL" b="1" dirty="0"/>
              <a:t>מתי נעשתה הפעולה (הווה, עבר, עתיד, ציווי)?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1701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E2942E8-59E7-1C63-6ABB-085D5363C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082"/>
            <a:ext cx="10515600" cy="528955"/>
          </a:xfrm>
        </p:spPr>
        <p:txBody>
          <a:bodyPr>
            <a:normAutofit fontScale="90000"/>
          </a:bodyPr>
          <a:lstStyle/>
          <a:p>
            <a:pPr algn="ctr"/>
            <a:r>
              <a:rPr lang="he-IL" sz="32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פירוק מילים</a:t>
            </a:r>
            <a:endParaRPr lang="en-US" sz="3200" b="1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257ACF0-CB33-6F90-C782-12DDC8019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7496" y="1117115"/>
            <a:ext cx="9079914" cy="4351338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כאשר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אני מנסה לנתח את דרך היווצרות המילה אני עוברת  איזשהו תהליך עיבוד בראש: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r>
              <a:rPr lang="he-IL" dirty="0">
                <a:solidFill>
                  <a:srgbClr val="1F497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נסו לזהות מה השורש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וחפשו מילים נוספות בשורש זה.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r>
              <a:rPr lang="he-IL" dirty="0">
                <a:solidFill>
                  <a:srgbClr val="1F497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בדקו האם למילה יש סיומות:  </a:t>
            </a:r>
            <a:endParaRPr lang="he-IL" dirty="0" smtClean="0">
              <a:solidFill>
                <a:srgbClr val="1F497D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dirty="0">
                <a:solidFill>
                  <a:srgbClr val="1F497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dirty="0" smtClean="0">
                <a:solidFill>
                  <a:srgbClr val="1F497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                       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נסו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לפרק את המילה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לבסיס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+ </a:t>
            </a:r>
            <a:r>
              <a:rPr lang="he-IL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תחיליות/סיומות</a:t>
            </a:r>
          </a:p>
          <a:p>
            <a:pPr marL="0" indent="0">
              <a:buNone/>
            </a:pPr>
            <a:r>
              <a:rPr lang="he-IL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                      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חפשו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מילים נוספות עם אותו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בסיס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ועם אותן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תחיליות/סיומות</a:t>
            </a:r>
            <a:r>
              <a:rPr lang="he-IL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</a:p>
          <a:p>
            <a:endParaRPr lang="he-IL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r>
              <a:rPr lang="he-IL" dirty="0" smtClean="0"/>
              <a:t>סיומת </a:t>
            </a:r>
            <a:r>
              <a:rPr lang="en-US" dirty="0" smtClean="0"/>
              <a:t>X</a:t>
            </a:r>
            <a:r>
              <a:rPr lang="he-IL" dirty="0" err="1" smtClean="0"/>
              <a:t>ית</a:t>
            </a:r>
            <a:r>
              <a:rPr lang="he-IL" dirty="0" smtClean="0"/>
              <a:t>: </a:t>
            </a:r>
            <a:r>
              <a:rPr lang="he-IL" dirty="0"/>
              <a:t>הקטנה - כוסית, מפית</a:t>
            </a:r>
            <a:r>
              <a:rPr lang="he-IL" dirty="0" smtClean="0"/>
              <a:t>...</a:t>
            </a:r>
          </a:p>
          <a:p>
            <a:r>
              <a:rPr lang="he-IL" dirty="0" smtClean="0"/>
              <a:t>סיומת </a:t>
            </a:r>
            <a:r>
              <a:rPr lang="en-US" dirty="0" smtClean="0"/>
              <a:t>X</a:t>
            </a:r>
            <a:r>
              <a:rPr lang="he-IL" dirty="0" err="1" smtClean="0"/>
              <a:t>ון</a:t>
            </a:r>
            <a:r>
              <a:rPr lang="he-IL" dirty="0" smtClean="0"/>
              <a:t>: הקטנה </a:t>
            </a:r>
            <a:r>
              <a:rPr lang="he-IL" dirty="0"/>
              <a:t>- דגלון, תקליטון, ילדון</a:t>
            </a:r>
            <a:r>
              <a:rPr lang="he-IL" dirty="0" smtClean="0"/>
              <a:t>...</a:t>
            </a:r>
          </a:p>
          <a:p>
            <a:r>
              <a:rPr lang="he-IL" dirty="0" smtClean="0"/>
              <a:t>סיומת </a:t>
            </a:r>
            <a:r>
              <a:rPr lang="en-US" dirty="0" smtClean="0"/>
              <a:t>X</a:t>
            </a:r>
            <a:r>
              <a:rPr lang="he-IL" dirty="0" smtClean="0"/>
              <a:t>יה: לבוש </a:t>
            </a:r>
            <a:r>
              <a:rPr lang="he-IL" dirty="0"/>
              <a:t>- גופיה, </a:t>
            </a:r>
            <a:r>
              <a:rPr lang="he-IL" dirty="0" err="1"/>
              <a:t>מצחיה</a:t>
            </a:r>
            <a:r>
              <a:rPr lang="he-IL" dirty="0"/>
              <a:t>, שמשיה</a:t>
            </a:r>
            <a:r>
              <a:rPr lang="he-IL" dirty="0" smtClean="0"/>
              <a:t>...</a:t>
            </a:r>
          </a:p>
          <a:p>
            <a:endParaRPr lang="he-IL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0753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272209" y="203561"/>
            <a:ext cx="10165976" cy="1464366"/>
          </a:xfrm>
        </p:spPr>
        <p:txBody>
          <a:bodyPr>
            <a:normAutofit fontScale="90000"/>
          </a:bodyPr>
          <a:lstStyle/>
          <a:p>
            <a:pPr algn="ctr"/>
            <a:r>
              <a:rPr lang="he-IL" sz="1300" b="1" dirty="0" smtClean="0">
                <a:solidFill>
                  <a:srgbClr val="FF0000"/>
                </a:solidFill>
              </a:rPr>
              <a:t/>
            </a:r>
            <a:br>
              <a:rPr lang="he-IL" sz="1300" b="1" dirty="0" smtClean="0">
                <a:solidFill>
                  <a:srgbClr val="FF0000"/>
                </a:solidFill>
              </a:rPr>
            </a:br>
            <a:r>
              <a:rPr lang="he-IL" sz="1300" b="1" dirty="0" smtClean="0">
                <a:solidFill>
                  <a:srgbClr val="FF0000"/>
                </a:solidFill>
              </a:rPr>
              <a:t/>
            </a:r>
            <a:br>
              <a:rPr lang="he-IL" sz="1300" b="1" dirty="0" smtClean="0">
                <a:solidFill>
                  <a:srgbClr val="FF0000"/>
                </a:solidFill>
              </a:rPr>
            </a:br>
            <a:r>
              <a:rPr lang="he-IL" sz="2800" b="1" dirty="0" smtClean="0"/>
              <a:t>אוצר המילים מהווה בסיס חשוב לתפקוד בארבע מיומנויות השפה</a:t>
            </a:r>
            <a:r>
              <a:rPr lang="he-IL" sz="2800" b="1" dirty="0"/>
              <a:t>: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he-IL" sz="2800" b="1" dirty="0" smtClean="0"/>
              <a:t>דיבור</a:t>
            </a:r>
            <a:r>
              <a:rPr lang="he-IL" sz="2800" b="1" dirty="0"/>
              <a:t>, קריאה, כתיבה והאזנה.</a:t>
            </a:r>
            <a:r>
              <a:rPr lang="en-US" sz="2800" b="1" dirty="0"/>
              <a:t/>
            </a:r>
            <a:br>
              <a:rPr lang="en-US" sz="2800" b="1" dirty="0"/>
            </a:br>
            <a:endParaRPr lang="he-IL" sz="2800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968188" y="1667927"/>
            <a:ext cx="10774018" cy="5168348"/>
          </a:xfrm>
        </p:spPr>
        <p:txBody>
          <a:bodyPr>
            <a:noAutofit/>
          </a:bodyPr>
          <a:lstStyle/>
          <a:p>
            <a:pPr lvl="0" algn="r"/>
            <a:r>
              <a:rPr lang="he-IL" sz="2000" dirty="0" smtClean="0">
                <a:solidFill>
                  <a:schemeClr val="tx1"/>
                </a:solidFill>
              </a:rPr>
              <a:t>לפי </a:t>
            </a:r>
            <a:r>
              <a:rPr lang="he-IL" sz="2000" dirty="0">
                <a:solidFill>
                  <a:schemeClr val="tx1"/>
                </a:solidFill>
              </a:rPr>
              <a:t>מחקרים, השיפור באוצר המילים היה משמעותית גבוה </a:t>
            </a:r>
            <a:r>
              <a:rPr lang="he-IL" sz="2000" dirty="0" smtClean="0">
                <a:solidFill>
                  <a:schemeClr val="tx1"/>
                </a:solidFill>
              </a:rPr>
              <a:t>יותר כאשר </a:t>
            </a:r>
            <a:r>
              <a:rPr lang="he-IL" sz="2000" dirty="0">
                <a:solidFill>
                  <a:schemeClr val="tx1"/>
                </a:solidFill>
              </a:rPr>
              <a:t>מורים </a:t>
            </a:r>
            <a:r>
              <a:rPr lang="he-IL" sz="2000" dirty="0" smtClean="0">
                <a:solidFill>
                  <a:schemeClr val="tx1"/>
                </a:solidFill>
              </a:rPr>
              <a:t>השתמשו </a:t>
            </a:r>
          </a:p>
          <a:p>
            <a:pPr lvl="0" algn="r"/>
            <a:r>
              <a:rPr lang="he-IL" sz="2000" b="1" dirty="0" smtClean="0">
                <a:solidFill>
                  <a:schemeClr val="tx1"/>
                </a:solidFill>
              </a:rPr>
              <a:t>הן בהקניה מפורשת והן בהקניה מזדמנת</a:t>
            </a:r>
            <a:r>
              <a:rPr lang="he-IL" sz="2000" dirty="0" smtClean="0">
                <a:solidFill>
                  <a:schemeClr val="tx1"/>
                </a:solidFill>
              </a:rPr>
              <a:t>, </a:t>
            </a:r>
            <a:r>
              <a:rPr lang="he-IL" sz="2000" b="1" dirty="0" smtClean="0">
                <a:solidFill>
                  <a:schemeClr val="accent2"/>
                </a:solidFill>
              </a:rPr>
              <a:t>תוך הנעת התלמידים לשימוש פעיל במילים. </a:t>
            </a:r>
          </a:p>
          <a:p>
            <a:pPr lvl="0" algn="r"/>
            <a:endParaRPr lang="he-IL" sz="2000" b="1" dirty="0">
              <a:solidFill>
                <a:schemeClr val="accent2"/>
              </a:solidFill>
            </a:endParaRPr>
          </a:p>
          <a:p>
            <a:pPr algn="r"/>
            <a:r>
              <a:rPr lang="he-IL" sz="2000" b="1" dirty="0">
                <a:solidFill>
                  <a:schemeClr val="accent2"/>
                </a:solidFill>
              </a:rPr>
              <a:t>ולכן </a:t>
            </a:r>
            <a:endParaRPr lang="en-US" sz="2000" dirty="0">
              <a:solidFill>
                <a:schemeClr val="accent2"/>
              </a:solidFill>
            </a:endParaRPr>
          </a:p>
          <a:p>
            <a:pPr algn="r">
              <a:lnSpc>
                <a:spcPct val="150000"/>
              </a:lnSpc>
            </a:pPr>
            <a:r>
              <a:rPr lang="he-IL" sz="2000" b="1" dirty="0">
                <a:solidFill>
                  <a:schemeClr val="tx1"/>
                </a:solidFill>
              </a:rPr>
              <a:t>אי אפשר להסתפק בהוראה מזדמנת </a:t>
            </a:r>
            <a:r>
              <a:rPr lang="he-IL" sz="2000" b="1" dirty="0" smtClean="0">
                <a:solidFill>
                  <a:schemeClr val="tx1"/>
                </a:solidFill>
              </a:rPr>
              <a:t>. צריך </a:t>
            </a:r>
            <a:r>
              <a:rPr lang="he-IL" sz="2000" b="1" dirty="0">
                <a:solidFill>
                  <a:schemeClr val="tx1"/>
                </a:solidFill>
              </a:rPr>
              <a:t>להקנות מילים באופן יזום </a:t>
            </a:r>
            <a:r>
              <a:rPr lang="he-IL" sz="2000" b="1" dirty="0" smtClean="0">
                <a:solidFill>
                  <a:schemeClr val="tx1"/>
                </a:solidFill>
              </a:rPr>
              <a:t>ומתוכנן.</a:t>
            </a:r>
          </a:p>
          <a:p>
            <a:pPr algn="r"/>
            <a:r>
              <a:rPr lang="he-IL" sz="2000" dirty="0">
                <a:solidFill>
                  <a:schemeClr val="tx1"/>
                </a:solidFill>
              </a:rPr>
              <a:t>למידה מזדמנת היא חשובה, אך היא אינה מספיקה כדי לאפשר התמודדות עם רכישת השפה.</a:t>
            </a:r>
          </a:p>
          <a:p>
            <a:pPr algn="ctr"/>
            <a:endParaRPr lang="he-IL" sz="2000" b="1" dirty="0" smtClean="0">
              <a:solidFill>
                <a:schemeClr val="accent2"/>
              </a:solidFill>
            </a:endParaRPr>
          </a:p>
          <a:p>
            <a:pPr algn="ctr"/>
            <a:r>
              <a:rPr lang="he-IL" sz="2000" b="1" dirty="0" smtClean="0">
                <a:solidFill>
                  <a:schemeClr val="accent2"/>
                </a:solidFill>
              </a:rPr>
              <a:t>דרושה אסטרטגיה הרבה יותר ממוקדת בהוראת</a:t>
            </a:r>
            <a:r>
              <a:rPr lang="he-IL" sz="2000" b="1" dirty="0">
                <a:solidFill>
                  <a:schemeClr val="accent2"/>
                </a:solidFill>
              </a:rPr>
              <a:t> אוצר מילים.</a:t>
            </a:r>
          </a:p>
          <a:p>
            <a:endParaRPr lang="he-IL" sz="2000" b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he-IL" sz="20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r"/>
            <a:r>
              <a:rPr lang="he-IL" sz="2000" b="1" dirty="0">
                <a:solidFill>
                  <a:schemeClr val="accent2"/>
                </a:solidFill>
              </a:rPr>
              <a:t> </a:t>
            </a:r>
            <a:endParaRPr lang="en-US" sz="2000" dirty="0">
              <a:solidFill>
                <a:schemeClr val="accent2"/>
              </a:solidFill>
            </a:endParaRPr>
          </a:p>
          <a:p>
            <a:pPr algn="r"/>
            <a:r>
              <a:rPr lang="he-IL" sz="2000" dirty="0">
                <a:solidFill>
                  <a:schemeClr val="tx1"/>
                </a:solidFill>
              </a:rPr>
              <a:t> </a:t>
            </a:r>
            <a:endParaRPr lang="en-US" sz="2000" dirty="0">
              <a:solidFill>
                <a:schemeClr val="tx1"/>
              </a:solidFill>
            </a:endParaRPr>
          </a:p>
          <a:p>
            <a:endParaRPr lang="he-IL" sz="2000" dirty="0"/>
          </a:p>
          <a:p>
            <a:endParaRPr lang="he-IL" sz="2000" dirty="0"/>
          </a:p>
        </p:txBody>
      </p:sp>
      <p:sp>
        <p:nvSpPr>
          <p:cNvPr id="4" name="מלבן 3"/>
          <p:cNvSpPr/>
          <p:nvPr/>
        </p:nvSpPr>
        <p:spPr>
          <a:xfrm>
            <a:off x="1272209" y="175303"/>
            <a:ext cx="96606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b="1" dirty="0">
                <a:solidFill>
                  <a:srgbClr val="FF0000"/>
                </a:solidFill>
              </a:rPr>
              <a:t/>
            </a:r>
            <a:br>
              <a:rPr lang="he-IL" b="1" dirty="0">
                <a:solidFill>
                  <a:srgbClr val="FF0000"/>
                </a:solidFill>
              </a:rPr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1160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26776" y="621682"/>
            <a:ext cx="10179395" cy="5526158"/>
          </a:xfrm>
        </p:spPr>
        <p:txBody>
          <a:bodyPr>
            <a:normAutofit fontScale="92500" lnSpcReduction="20000"/>
          </a:bodyPr>
          <a:lstStyle/>
          <a:p>
            <a:r>
              <a:rPr lang="he-IL" b="1" dirty="0" smtClean="0"/>
              <a:t>	</a:t>
            </a:r>
            <a:r>
              <a:rPr lang="he-IL" b="1" u="sng" dirty="0" smtClean="0"/>
              <a:t>מילות </a:t>
            </a:r>
            <a:r>
              <a:rPr lang="he-IL" b="1" u="sng" dirty="0"/>
              <a:t>יחס </a:t>
            </a:r>
            <a:endParaRPr lang="he-IL" b="1" u="sng" dirty="0" smtClean="0"/>
          </a:p>
          <a:p>
            <a:pPr marL="0" indent="0">
              <a:buNone/>
            </a:pPr>
            <a:r>
              <a:rPr lang="he-IL" b="1" dirty="0" smtClean="0">
                <a:hlinkClick r:id="rId2" action="ppaction://hlinkfile"/>
              </a:rPr>
              <a:t>מילות יחס - כרטיס ניווט</a:t>
            </a:r>
            <a:endParaRPr lang="he-IL" b="1" dirty="0" smtClean="0"/>
          </a:p>
          <a:p>
            <a:pPr marL="0" indent="0">
              <a:buNone/>
            </a:pPr>
            <a:r>
              <a:rPr lang="he-IL" sz="2000" dirty="0" smtClean="0">
                <a:hlinkClick r:id="rId3" action="ppaction://hlinkpres?slideindex=1&amp;slidetitle="/>
              </a:rPr>
              <a:t>מילת יחס את – מצגת</a:t>
            </a:r>
            <a:endParaRPr lang="he-IL" sz="2000" dirty="0" smtClean="0"/>
          </a:p>
          <a:p>
            <a:pPr marL="0" indent="0">
              <a:buNone/>
            </a:pPr>
            <a:r>
              <a:rPr lang="he-IL" sz="2000" dirty="0" smtClean="0">
                <a:hlinkClick r:id="rId4" action="ppaction://hlinkfile"/>
              </a:rPr>
              <a:t>מסלול - אל / על</a:t>
            </a:r>
            <a:endParaRPr lang="he-IL" sz="2000" dirty="0" smtClean="0"/>
          </a:p>
          <a:p>
            <a:pPr marL="0" indent="0">
              <a:buNone/>
            </a:pPr>
            <a:r>
              <a:rPr lang="he-IL" sz="2000" dirty="0" smtClean="0">
                <a:hlinkClick r:id="rId5" action="ppaction://hlinkfile"/>
              </a:rPr>
              <a:t>מסלול אם / עם</a:t>
            </a:r>
            <a:endParaRPr lang="he-IL" sz="2000" dirty="0" smtClean="0"/>
          </a:p>
          <a:p>
            <a:pPr marL="0" indent="0">
              <a:buNone/>
            </a:pPr>
            <a:r>
              <a:rPr lang="he-IL" sz="2000" dirty="0" smtClean="0">
                <a:hlinkClick r:id="rId6" action="ppaction://hlinkfile"/>
              </a:rPr>
              <a:t>מסלול לא / לו</a:t>
            </a:r>
            <a:endParaRPr lang="he-IL" sz="2000" dirty="0" smtClean="0"/>
          </a:p>
          <a:p>
            <a:pPr marL="0" indent="0">
              <a:buNone/>
            </a:pPr>
            <a:endParaRPr lang="he-IL" sz="2000" dirty="0" smtClean="0"/>
          </a:p>
          <a:p>
            <a:r>
              <a:rPr lang="he-IL" b="1" u="sng" dirty="0" smtClean="0"/>
              <a:t>מילים קישור קצרות ושכיחות לתרגול ושינון: </a:t>
            </a:r>
            <a:r>
              <a:rPr lang="he-IL" sz="2000" b="1" u="sng" dirty="0" smtClean="0"/>
              <a:t> </a:t>
            </a:r>
            <a:r>
              <a:rPr lang="he-IL" sz="2000" dirty="0" smtClean="0"/>
              <a:t>אם, אך, רק, כי, גם, או, אז, לכן</a:t>
            </a:r>
          </a:p>
          <a:p>
            <a:pPr marL="0" indent="0">
              <a:buNone/>
            </a:pPr>
            <a:endParaRPr lang="he-IL" sz="2000" dirty="0" smtClean="0"/>
          </a:p>
          <a:p>
            <a:r>
              <a:rPr lang="he-IL" sz="2000" dirty="0">
                <a:hlinkClick r:id="rId7" action="ppaction://hlinkfile"/>
              </a:rPr>
              <a:t>מילות קישור - כרטיס </a:t>
            </a:r>
            <a:r>
              <a:rPr lang="he-IL" sz="2000" dirty="0" smtClean="0">
                <a:hlinkClick r:id="rId7" action="ppaction://hlinkfile"/>
              </a:rPr>
              <a:t>ניווט</a:t>
            </a:r>
            <a:endParaRPr lang="he-IL" sz="2000" dirty="0" smtClean="0"/>
          </a:p>
          <a:p>
            <a:pPr marL="0" indent="0">
              <a:buNone/>
            </a:pPr>
            <a:endParaRPr lang="he-IL" sz="2000" dirty="0"/>
          </a:p>
          <a:p>
            <a:r>
              <a:rPr lang="he-IL" sz="1700" b="1" dirty="0" smtClean="0">
                <a:hlinkClick r:id="rId8"/>
              </a:rPr>
              <a:t>משחק מילות קישור</a:t>
            </a:r>
            <a:r>
              <a:rPr lang="he-IL" sz="1700" b="1" dirty="0" smtClean="0"/>
              <a:t>: </a:t>
            </a:r>
          </a:p>
          <a:p>
            <a:pPr marL="0" indent="0">
              <a:buNone/>
            </a:pPr>
            <a:endParaRPr lang="he-IL" sz="1700" b="1" dirty="0" smtClean="0"/>
          </a:p>
          <a:p>
            <a:r>
              <a:rPr lang="he-IL" sz="2000" b="1" dirty="0" smtClean="0"/>
              <a:t>מילות שאלה </a:t>
            </a:r>
            <a:r>
              <a:rPr lang="he-IL" sz="2000" dirty="0" smtClean="0"/>
              <a:t>– מה, מי, למה/מדוע, כמה, מתי, איפה/היכן, איך/כיצד</a:t>
            </a:r>
          </a:p>
          <a:p>
            <a:pPr marL="0" indent="0">
              <a:buNone/>
            </a:pPr>
            <a:r>
              <a:rPr lang="he-IL" sz="2000" b="1" dirty="0" smtClean="0"/>
              <a:t>	</a:t>
            </a:r>
            <a:endParaRPr lang="he-IL" sz="2000" dirty="0" smtClean="0"/>
          </a:p>
          <a:p>
            <a:pPr marL="0" indent="0">
              <a:buNone/>
            </a:pP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406959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81838"/>
          </a:xfrm>
        </p:spPr>
        <p:txBody>
          <a:bodyPr>
            <a:normAutofit/>
          </a:bodyPr>
          <a:lstStyle/>
          <a:p>
            <a:pPr algn="ctr"/>
            <a:r>
              <a:rPr lang="he-IL" sz="2400" b="1" dirty="0" smtClean="0"/>
              <a:t>שיפור הנגנה</a:t>
            </a:r>
            <a:endParaRPr lang="he-IL" sz="24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563758" y="1722782"/>
            <a:ext cx="9940854" cy="4933512"/>
          </a:xfrm>
        </p:spPr>
        <p:txBody>
          <a:bodyPr>
            <a:normAutofit/>
          </a:bodyPr>
          <a:lstStyle/>
          <a:p>
            <a:r>
              <a:rPr lang="he-IL" dirty="0" smtClean="0"/>
              <a:t>נתחיל בתרגול פרונטלי</a:t>
            </a:r>
          </a:p>
          <a:p>
            <a:r>
              <a:rPr lang="he-IL" dirty="0" smtClean="0"/>
              <a:t>המורה תספר את הסיפור:</a:t>
            </a:r>
          </a:p>
          <a:p>
            <a:r>
              <a:rPr lang="he-IL" dirty="0" smtClean="0"/>
              <a:t>דני חזר הביתה ומצא את העוגיות שהוא אוהב על השולחן. לצד העוגיות היה פתק שכתוב בו: </a:t>
            </a:r>
          </a:p>
          <a:p>
            <a:pPr marL="0" indent="0">
              <a:buNone/>
            </a:pPr>
            <a:r>
              <a:rPr lang="he-IL" dirty="0" smtClean="0"/>
              <a:t>     </a:t>
            </a:r>
          </a:p>
          <a:p>
            <a:pPr marL="0" indent="0" algn="ctr">
              <a:buNone/>
            </a:pPr>
            <a:r>
              <a:rPr lang="he-IL" b="1" dirty="0" smtClean="0"/>
              <a:t>לאכול אסור להשאיר על השולחן.</a:t>
            </a:r>
          </a:p>
          <a:p>
            <a:r>
              <a:rPr lang="he-IL" dirty="0" smtClean="0"/>
              <a:t>דקל היה מבולבל: האם מותר לו לאכול או אסור לו.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לאכול אסור. להשאיר על השולחן.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לאכול, אסור להשאיר על השולחן.</a:t>
            </a:r>
          </a:p>
          <a:p>
            <a:r>
              <a:rPr lang="he-IL" dirty="0" smtClean="0">
                <a:hlinkClick r:id="rId2" action="ppaction://hlinkfile"/>
              </a:rPr>
              <a:t>כרטיסיות לתרגול סימני הפיסוק</a:t>
            </a:r>
            <a:r>
              <a:rPr lang="he-IL" dirty="0" smtClean="0"/>
              <a:t>				</a:t>
            </a:r>
            <a:r>
              <a:rPr lang="he-IL" dirty="0" smtClean="0">
                <a:hlinkClick r:id="rId3" action="ppaction://hlinkfile"/>
              </a:rPr>
              <a:t>סימני פיסוק - מצגת תרגול</a:t>
            </a:r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6285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828801" y="332562"/>
            <a:ext cx="9503534" cy="846881"/>
          </a:xfrm>
        </p:spPr>
        <p:txBody>
          <a:bodyPr>
            <a:normAutofit/>
          </a:bodyPr>
          <a:lstStyle/>
          <a:p>
            <a:pPr algn="ctr"/>
            <a:r>
              <a:rPr lang="he-IL" sz="2500" b="1" dirty="0"/>
              <a:t>מסגרת מומלצת להטמעת החוקים המורפולוגיים בכיתה:</a:t>
            </a:r>
            <a:endParaRPr lang="he-IL" sz="25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54157" y="1179443"/>
            <a:ext cx="10550455" cy="5049907"/>
          </a:xfrm>
        </p:spPr>
        <p:txBody>
          <a:bodyPr>
            <a:normAutofit/>
          </a:bodyPr>
          <a:lstStyle/>
          <a:p>
            <a:r>
              <a:rPr lang="he-IL" dirty="0"/>
              <a:t>. </a:t>
            </a:r>
            <a:r>
              <a:rPr lang="he-IL" b="1" dirty="0"/>
              <a:t>הקדשת זמן קבוע: </a:t>
            </a:r>
            <a:r>
              <a:rPr lang="he-IL" dirty="0"/>
              <a:t>10-15 דקות </a:t>
            </a:r>
            <a:r>
              <a:rPr lang="he-IL" dirty="0" smtClean="0"/>
              <a:t>להוראה </a:t>
            </a:r>
            <a:r>
              <a:rPr lang="he-IL" dirty="0"/>
              <a:t>מפורשת של חוק </a:t>
            </a:r>
            <a:r>
              <a:rPr lang="he-IL" dirty="0" smtClean="0"/>
              <a:t>מורפולוגי.</a:t>
            </a:r>
          </a:p>
          <a:p>
            <a:r>
              <a:rPr lang="he-IL" dirty="0" smtClean="0">
                <a:hlinkClick r:id="rId2" action="ppaction://hlinkfile"/>
              </a:rPr>
              <a:t>חוקים מורפולוגים</a:t>
            </a:r>
            <a:endParaRPr lang="he-IL" dirty="0"/>
          </a:p>
          <a:p>
            <a:r>
              <a:rPr lang="he-IL" dirty="0" smtClean="0"/>
              <a:t>. </a:t>
            </a:r>
            <a:r>
              <a:rPr lang="he-IL" b="1" dirty="0"/>
              <a:t>שילוב עם קריאת טקסטים: </a:t>
            </a:r>
            <a:r>
              <a:rPr lang="he-IL" dirty="0"/>
              <a:t>זיהוי החוקים בטקסטים מגוונים בכל מקצועות </a:t>
            </a:r>
            <a:r>
              <a:rPr lang="he-IL" dirty="0" smtClean="0"/>
              <a:t>הלימוד.</a:t>
            </a:r>
            <a:endParaRPr lang="he-IL" dirty="0"/>
          </a:p>
          <a:p>
            <a:r>
              <a:rPr lang="he-IL" dirty="0" smtClean="0"/>
              <a:t>. </a:t>
            </a:r>
            <a:r>
              <a:rPr lang="he-IL" b="1" dirty="0" smtClean="0"/>
              <a:t>תרגול חוזר: </a:t>
            </a:r>
            <a:r>
              <a:rPr lang="he-IL" dirty="0" smtClean="0"/>
              <a:t>חזרה על החוקים שנלמדו.</a:t>
            </a:r>
          </a:p>
          <a:p>
            <a:endParaRPr lang="he-IL" dirty="0"/>
          </a:p>
          <a:p>
            <a:r>
              <a:rPr lang="he-IL" dirty="0" smtClean="0"/>
              <a:t>1. </a:t>
            </a:r>
            <a:r>
              <a:rPr lang="he-IL" b="1" dirty="0"/>
              <a:t>פתיחה </a:t>
            </a:r>
            <a:r>
              <a:rPr lang="he-IL" b="1" dirty="0" smtClean="0"/>
              <a:t>( 2 דקות): </a:t>
            </a:r>
            <a:r>
              <a:rPr lang="he-IL" dirty="0"/>
              <a:t>הצגת החוק המורפולוגי החדש או חזרה על חוק </a:t>
            </a:r>
            <a:r>
              <a:rPr lang="he-IL" dirty="0" smtClean="0"/>
              <a:t>קודם.</a:t>
            </a:r>
            <a:endParaRPr lang="he-IL" dirty="0"/>
          </a:p>
          <a:p>
            <a:r>
              <a:rPr lang="he-IL" dirty="0" smtClean="0"/>
              <a:t>2. </a:t>
            </a:r>
            <a:r>
              <a:rPr lang="he-IL" b="1" dirty="0" smtClean="0"/>
              <a:t>מצגת/דוגמאות ( 5 דקות): </a:t>
            </a:r>
            <a:r>
              <a:rPr lang="he-IL" dirty="0"/>
              <a:t>הדגמה של החוק באמצעות מילים </a:t>
            </a:r>
            <a:r>
              <a:rPr lang="he-IL" dirty="0" smtClean="0"/>
              <a:t>ומשפטים.</a:t>
            </a:r>
            <a:endParaRPr lang="he-IL" dirty="0"/>
          </a:p>
          <a:p>
            <a:r>
              <a:rPr lang="he-IL" dirty="0" smtClean="0"/>
              <a:t>3. </a:t>
            </a:r>
            <a:r>
              <a:rPr lang="he-IL" b="1" dirty="0"/>
              <a:t>תרגול </a:t>
            </a:r>
            <a:r>
              <a:rPr lang="he-IL" b="1" dirty="0" smtClean="0"/>
              <a:t>מובנה ( 8 דקות): </a:t>
            </a:r>
            <a:r>
              <a:rPr lang="he-IL" dirty="0"/>
              <a:t>עבודה עם הטקסט או דף </a:t>
            </a:r>
            <a:r>
              <a:rPr lang="he-IL" dirty="0" smtClean="0"/>
              <a:t>עבודה.</a:t>
            </a:r>
            <a:endParaRPr lang="he-IL" dirty="0"/>
          </a:p>
          <a:p>
            <a:r>
              <a:rPr lang="he-IL" dirty="0" smtClean="0"/>
              <a:t>4. </a:t>
            </a:r>
            <a:r>
              <a:rPr lang="he-IL" b="1" dirty="0" smtClean="0"/>
              <a:t>משחק/פעילות ( 5 דקות): </a:t>
            </a:r>
            <a:r>
              <a:rPr lang="he-IL" dirty="0"/>
              <a:t>פעילות חווייתית לחיזוק החוק </a:t>
            </a:r>
            <a:r>
              <a:rPr lang="he-IL" dirty="0" smtClean="0"/>
              <a:t>שנלמד.</a:t>
            </a:r>
          </a:p>
          <a:p>
            <a:endParaRPr lang="he-IL" dirty="0"/>
          </a:p>
          <a:p>
            <a:r>
              <a:rPr lang="he-IL" b="1" dirty="0"/>
              <a:t>זכרו: </a:t>
            </a:r>
            <a:r>
              <a:rPr lang="he-IL" dirty="0"/>
              <a:t>חשוב להבהיר לתלמידים את הקשר בין הידע המורפולוגי לבין שיפור שטף הקריאה וההבנה.</a:t>
            </a:r>
          </a:p>
          <a:p>
            <a:pPr marL="0" indent="0">
              <a:buNone/>
            </a:pPr>
            <a:r>
              <a:rPr lang="he-IL" dirty="0" smtClean="0"/>
              <a:t>               כאשר </a:t>
            </a:r>
            <a:r>
              <a:rPr lang="he-IL" dirty="0"/>
              <a:t>התלמידים מבינים את התועלת, המוטיבציה שלהם עולה.</a:t>
            </a:r>
          </a:p>
        </p:txBody>
      </p:sp>
    </p:spTree>
    <p:extLst>
      <p:ext uri="{BB962C8B-B14F-4D97-AF65-F5344CB8AC3E}">
        <p14:creationId xmlns:p14="http://schemas.microsoft.com/office/powerpoint/2010/main" val="238912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79478" y="422404"/>
            <a:ext cx="8911687" cy="505443"/>
          </a:xfrm>
        </p:spPr>
        <p:txBody>
          <a:bodyPr>
            <a:normAutofit fontScale="90000"/>
          </a:bodyPr>
          <a:lstStyle/>
          <a:p>
            <a:pPr algn="ctr"/>
            <a:r>
              <a:rPr lang="he-IL" b="1" dirty="0" smtClean="0"/>
              <a:t>סיכום ביניים </a:t>
            </a:r>
            <a:r>
              <a:rPr lang="he-IL" sz="2200" dirty="0"/>
              <a:t/>
            </a:r>
            <a:br>
              <a:rPr lang="he-IL" sz="2200" dirty="0"/>
            </a:br>
            <a:endParaRPr lang="he-IL" sz="2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409933" y="927847"/>
            <a:ext cx="7853082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he-IL" dirty="0" smtClean="0"/>
          </a:p>
          <a:p>
            <a:pPr algn="ctr"/>
            <a:endParaRPr lang="he-IL" dirty="0"/>
          </a:p>
          <a:p>
            <a:pPr algn="ctr"/>
            <a:endParaRPr lang="he-IL" dirty="0" smtClean="0"/>
          </a:p>
          <a:p>
            <a:pPr algn="r" rtl="1"/>
            <a:endParaRPr lang="he-IL" dirty="0" smtClean="0"/>
          </a:p>
          <a:p>
            <a:pPr algn="r"/>
            <a:endParaRPr lang="he-IL" dirty="0"/>
          </a:p>
        </p:txBody>
      </p:sp>
      <p:sp>
        <p:nvSpPr>
          <p:cNvPr id="6" name="מציין מיקום תוכן 5"/>
          <p:cNvSpPr>
            <a:spLocks noGrp="1"/>
          </p:cNvSpPr>
          <p:nvPr>
            <p:ph idx="1"/>
          </p:nvPr>
        </p:nvSpPr>
        <p:spPr>
          <a:xfrm>
            <a:off x="1008335" y="1270121"/>
            <a:ext cx="10656279" cy="545340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he-IL" sz="8000" dirty="0"/>
              <a:t>צריך לחזק את הידע השפתי של הילדים: </a:t>
            </a:r>
            <a:r>
              <a:rPr lang="he-IL" sz="8000" b="1" dirty="0"/>
              <a:t>ידע מורפולוגי </a:t>
            </a:r>
            <a:r>
              <a:rPr lang="he-IL" sz="8000" dirty="0"/>
              <a:t>(המבנה של המילה – שורשים ומשפחות מילים, הטיות, קידומות או סיומות), </a:t>
            </a:r>
            <a:r>
              <a:rPr lang="he-IL" sz="8000" b="1" dirty="0"/>
              <a:t>ידע אורתוגרפי </a:t>
            </a:r>
            <a:r>
              <a:rPr lang="he-IL" sz="8000" dirty="0" smtClean="0"/>
              <a:t>((</a:t>
            </a:r>
            <a:r>
              <a:rPr lang="he-IL" sz="8000" dirty="0"/>
              <a:t>הקשר בין האותיות לצלילים שלהן כדי לפענח מילים) , </a:t>
            </a:r>
            <a:r>
              <a:rPr lang="he-IL" sz="8000" b="1" dirty="0"/>
              <a:t>ידע תחבירי </a:t>
            </a:r>
            <a:r>
              <a:rPr lang="he-IL" sz="8000" dirty="0"/>
              <a:t>(רצף של מילים ליצירת משפט תקין: דני אכל את התפוח / התפוח אכל את דני) </a:t>
            </a:r>
            <a:r>
              <a:rPr lang="he-IL" sz="8000" b="1" dirty="0"/>
              <a:t>וידע סמנטי </a:t>
            </a:r>
            <a:r>
              <a:rPr lang="he-IL" sz="8000" dirty="0"/>
              <a:t>(קבוצה של מילים שיש להם מכנה משותף).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he-IL" sz="6200" dirty="0" smtClean="0"/>
              <a:t> </a:t>
            </a:r>
            <a:endParaRPr lang="he-IL" sz="8000" dirty="0"/>
          </a:p>
          <a:p>
            <a:r>
              <a:rPr lang="he-IL" sz="8000" dirty="0"/>
              <a:t>למורפולוגיה יש תפקיד חשוב ומרכזי בשטף </a:t>
            </a:r>
            <a:r>
              <a:rPr lang="he-IL" sz="8000" dirty="0" smtClean="0"/>
              <a:t>הקריאה. </a:t>
            </a:r>
          </a:p>
          <a:p>
            <a:pPr marL="0" indent="0">
              <a:buNone/>
            </a:pPr>
            <a:endParaRPr lang="he-IL" sz="8000" b="1" dirty="0"/>
          </a:p>
          <a:p>
            <a:r>
              <a:rPr lang="he-IL" sz="8000" dirty="0"/>
              <a:t>ידע מורפולוגי (בניינים, משקלים, שורשים) נמצא בקשר מובהק וחזק ביותר לדיוק בקריאה.</a:t>
            </a:r>
          </a:p>
          <a:p>
            <a:r>
              <a:rPr lang="he-IL" sz="8000" dirty="0"/>
              <a:t>ככל שהילד הוא בעל ידע תבניתי טוב יותר, כך הוא מדייק יותר בקריאה . </a:t>
            </a:r>
          </a:p>
          <a:p>
            <a:r>
              <a:rPr lang="he-IL" sz="8000" dirty="0" smtClean="0"/>
              <a:t>אוצר </a:t>
            </a:r>
            <a:r>
              <a:rPr lang="he-IL" sz="8000" dirty="0"/>
              <a:t>מילים הוא מרכיב מרכזי בהבנה של הילדים את </a:t>
            </a:r>
            <a:r>
              <a:rPr lang="he-IL" sz="8000" dirty="0" smtClean="0"/>
              <a:t>הטקסט</a:t>
            </a:r>
            <a:r>
              <a:rPr lang="he-IL" sz="8000" dirty="0"/>
              <a:t>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3498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17984" y="663866"/>
            <a:ext cx="9556542" cy="1280890"/>
          </a:xfrm>
        </p:spPr>
        <p:txBody>
          <a:bodyPr>
            <a:normAutofit/>
          </a:bodyPr>
          <a:lstStyle/>
          <a:p>
            <a:pPr algn="ctr"/>
            <a:r>
              <a:rPr lang="he-IL" sz="2200" b="1" dirty="0" smtClean="0">
                <a:hlinkClick r:id="rId2" action="ppaction://hlinkfile"/>
              </a:rPr>
              <a:t>איך מסייעים ?</a:t>
            </a:r>
            <a:br>
              <a:rPr lang="he-IL" sz="2200" b="1" dirty="0" smtClean="0">
                <a:hlinkClick r:id="rId2" action="ppaction://hlinkfile"/>
              </a:rPr>
            </a:br>
            <a:endParaRPr lang="he-IL" sz="22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614037" y="1304311"/>
            <a:ext cx="9702316" cy="5257854"/>
          </a:xfrm>
        </p:spPr>
        <p:txBody>
          <a:bodyPr/>
          <a:lstStyle/>
          <a:p>
            <a:r>
              <a:rPr lang="he-IL" b="1" dirty="0"/>
              <a:t>מְכוֹנִית </a:t>
            </a:r>
            <a:r>
              <a:rPr lang="he-IL" b="1" dirty="0" smtClean="0"/>
              <a:t>חַשְמַלִית</a:t>
            </a:r>
            <a:endParaRPr lang="he-IL" b="1" dirty="0"/>
          </a:p>
          <a:p>
            <a:pPr marL="0" indent="0">
              <a:lnSpc>
                <a:spcPct val="200000"/>
              </a:lnSpc>
              <a:buNone/>
            </a:pPr>
            <a:r>
              <a:rPr lang="he-IL" dirty="0"/>
              <a:t>מכונית </a:t>
            </a:r>
            <a:r>
              <a:rPr lang="he-IL" dirty="0" smtClean="0"/>
              <a:t>חַשְׁמַלִית </a:t>
            </a:r>
            <a:r>
              <a:rPr lang="he-IL" dirty="0"/>
              <a:t>היא רכב שפועל על </a:t>
            </a:r>
            <a:r>
              <a:rPr lang="he-IL" dirty="0" smtClean="0"/>
              <a:t>חַשְׁמַל במקום </a:t>
            </a:r>
            <a:r>
              <a:rPr lang="he-IL" dirty="0"/>
              <a:t>על דֶלֶק</a:t>
            </a:r>
            <a:r>
              <a:rPr lang="he-IL" dirty="0" smtClean="0"/>
              <a:t>. היא מְצוּיֶדֶת בְּסוֹלְלָה </a:t>
            </a:r>
            <a:r>
              <a:rPr lang="he-IL" dirty="0"/>
              <a:t>גדולה </a:t>
            </a:r>
            <a:r>
              <a:rPr lang="he-IL" dirty="0" smtClean="0"/>
              <a:t>שאפשר לִטְעוֹן </a:t>
            </a:r>
            <a:r>
              <a:rPr lang="he-IL" dirty="0"/>
              <a:t>בתחנות </a:t>
            </a:r>
            <a:r>
              <a:rPr lang="he-IL" dirty="0" smtClean="0"/>
              <a:t>טְעִינָה מְיוּחָדוֹת </a:t>
            </a:r>
            <a:r>
              <a:rPr lang="he-IL" dirty="0"/>
              <a:t>או בבית</a:t>
            </a:r>
            <a:r>
              <a:rPr lang="he-IL" dirty="0" smtClean="0"/>
              <a:t>. מכוניות חַשְׁמַלִיוֹת </a:t>
            </a:r>
            <a:r>
              <a:rPr lang="he-IL" dirty="0"/>
              <a:t>אֵינָן </a:t>
            </a:r>
            <a:r>
              <a:rPr lang="he-IL" dirty="0" smtClean="0"/>
              <a:t>מְזַהֲמוֹת את </a:t>
            </a:r>
            <a:r>
              <a:rPr lang="he-IL" dirty="0"/>
              <a:t>האוויר כי הן לא </a:t>
            </a:r>
            <a:r>
              <a:rPr lang="he-IL" dirty="0" smtClean="0"/>
              <a:t>פּוֹלְטוֹת </a:t>
            </a:r>
            <a:r>
              <a:rPr lang="he-IL" dirty="0"/>
              <a:t>גַזִים </a:t>
            </a:r>
            <a:r>
              <a:rPr lang="he-IL" dirty="0" smtClean="0"/>
              <a:t>מַזִיקִים לַסְבִיבָה. הן </a:t>
            </a:r>
            <a:r>
              <a:rPr lang="he-IL" dirty="0"/>
              <a:t>גם שְׁקֵטוֹת יותר </a:t>
            </a:r>
            <a:r>
              <a:rPr lang="he-IL" dirty="0" smtClean="0"/>
              <a:t>מִמְּכוֹנִיּוֹת רגילות כי </a:t>
            </a:r>
            <a:r>
              <a:rPr lang="he-IL" dirty="0"/>
              <a:t>הַמָנוֹעַ החשמלי שלהן כמעט </a:t>
            </a:r>
            <a:r>
              <a:rPr lang="he-IL" dirty="0" smtClean="0"/>
              <a:t>ולא מַשמִיעַ רַעַש.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e-IL" b="1" dirty="0" smtClean="0">
                <a:hlinkClick r:id="rId2" action="ppaction://hlinkfile"/>
              </a:rPr>
              <a:t>דוגמה </a:t>
            </a:r>
            <a:r>
              <a:rPr lang="he-IL" b="1" dirty="0">
                <a:hlinkClick r:id="rId2" action="ppaction://hlinkfile"/>
              </a:rPr>
              <a:t>למהלך עבודה על טקסט לקידום שטף קריאה בתמיכה מורפולוגית </a:t>
            </a:r>
            <a:r>
              <a:rPr lang="en-US" b="1" dirty="0" smtClean="0">
                <a:hlinkClick r:id="rId2" action="ppaction://hlinkfile"/>
              </a:rPr>
              <a:t>pdf</a:t>
            </a:r>
            <a:endParaRPr lang="he-IL" b="1" dirty="0" smtClean="0"/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  <a:p>
            <a:pPr marL="0" indent="0">
              <a:lnSpc>
                <a:spcPct val="200000"/>
              </a:lnSpc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7098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842052" y="299731"/>
            <a:ext cx="9608771" cy="6326356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he-IL" sz="1600" b="1" dirty="0"/>
              <a:t>למורה:</a:t>
            </a:r>
          </a:p>
          <a:p>
            <a:r>
              <a:rPr lang="he-IL" sz="1600" dirty="0"/>
              <a:t>א</a:t>
            </a:r>
          </a:p>
          <a:p>
            <a:pPr marL="0" indent="0">
              <a:buNone/>
            </a:pPr>
            <a:r>
              <a:rPr lang="he-IL" sz="1600" dirty="0" smtClean="0"/>
              <a:t>- </a:t>
            </a:r>
            <a:r>
              <a:rPr lang="he-IL" sz="1600" dirty="0"/>
              <a:t>הקריאי את כותרת הטקסט ושאלי את הילדים מה ידוע להם על מכונית חשמלית.</a:t>
            </a:r>
          </a:p>
          <a:p>
            <a:r>
              <a:rPr lang="he-IL" sz="1600" dirty="0"/>
              <a:t>ב</a:t>
            </a:r>
          </a:p>
          <a:p>
            <a:pPr marL="0" indent="0">
              <a:buNone/>
            </a:pPr>
            <a:r>
              <a:rPr lang="he-IL" sz="1600" dirty="0"/>
              <a:t>- ניתן להראות סרטון קצר על מכונית חשמלית 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המורה </a:t>
            </a:r>
            <a:r>
              <a:rPr lang="he-IL" sz="1600" dirty="0"/>
              <a:t>קוראת את הטקסט בשלמותו תוך שהיא מורה עם האצבע על מקום המילה שקוראת .</a:t>
            </a:r>
          </a:p>
          <a:p>
            <a:r>
              <a:rPr lang="he-IL" sz="1600" dirty="0"/>
              <a:t>ד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הילדים </a:t>
            </a:r>
            <a:r>
              <a:rPr lang="he-IL" sz="1600" dirty="0"/>
              <a:t>מראים עם האצבע </a:t>
            </a:r>
            <a:r>
              <a:rPr lang="he-IL" sz="1600" dirty="0" smtClean="0"/>
              <a:t>כש</a:t>
            </a:r>
            <a:r>
              <a:rPr lang="he-IL" sz="1600" b="1" dirty="0" smtClean="0"/>
              <a:t>המורה </a:t>
            </a:r>
            <a:r>
              <a:rPr lang="he-IL" sz="1600" dirty="0"/>
              <a:t>קוראת. בדרך זו העיניים של הילדים עוקבות אחר</a:t>
            </a:r>
          </a:p>
          <a:p>
            <a:pPr marL="0" indent="0">
              <a:buNone/>
            </a:pPr>
            <a:r>
              <a:rPr lang="he-IL" sz="1600" dirty="0"/>
              <a:t>הטקסט, והם שומעים קריאה באינטונציה נכונה תוך התייחסות לסימני </a:t>
            </a:r>
            <a:r>
              <a:rPr lang="he-IL" sz="1600" dirty="0" smtClean="0"/>
              <a:t>הפיסוק.</a:t>
            </a:r>
            <a:endParaRPr lang="he-IL" sz="1600" dirty="0"/>
          </a:p>
          <a:p>
            <a:r>
              <a:rPr lang="he-IL" sz="1600" dirty="0"/>
              <a:t>ה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התלמידים והמורה </a:t>
            </a:r>
            <a:r>
              <a:rPr lang="he-IL" sz="1600" dirty="0"/>
              <a:t>קוראים יחד את הטקסט .</a:t>
            </a:r>
          </a:p>
          <a:p>
            <a:r>
              <a:rPr lang="he-IL" sz="1600" dirty="0"/>
              <a:t>ו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התלמידים </a:t>
            </a:r>
            <a:r>
              <a:rPr lang="he-IL" sz="1600" dirty="0"/>
              <a:t>קוראים לבד את הטקסט בקריאת מקהלה .</a:t>
            </a:r>
          </a:p>
          <a:p>
            <a:r>
              <a:rPr lang="he-IL" sz="1600" dirty="0"/>
              <a:t>ז</a:t>
            </a:r>
          </a:p>
          <a:p>
            <a:pPr marL="0" indent="0">
              <a:buNone/>
            </a:pPr>
            <a:r>
              <a:rPr lang="he-IL" sz="1600" dirty="0"/>
              <a:t>- </a:t>
            </a:r>
            <a:r>
              <a:rPr lang="he-IL" sz="1600" b="1" dirty="0"/>
              <a:t>כל תלמיד </a:t>
            </a:r>
            <a:r>
              <a:rPr lang="he-IL" sz="1600" dirty="0"/>
              <a:t>קורא משפט מהטקסט.</a:t>
            </a:r>
          </a:p>
        </p:txBody>
      </p:sp>
    </p:spTree>
    <p:extLst>
      <p:ext uri="{BB962C8B-B14F-4D97-AF65-F5344CB8AC3E}">
        <p14:creationId xmlns:p14="http://schemas.microsoft.com/office/powerpoint/2010/main" val="20540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457739" y="1386021"/>
            <a:ext cx="9488528" cy="481599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פעילות א': "איפה כתוב?"</a:t>
            </a:r>
          </a:p>
          <a:p>
            <a:pPr>
              <a:lnSpc>
                <a:spcPct val="150000"/>
              </a:lnSpc>
            </a:pPr>
            <a:r>
              <a:rPr lang="he-IL" b="1" dirty="0"/>
              <a:t>המורה מקריאה את ההוראות והתלמידים מבצעים:</a:t>
            </a:r>
          </a:p>
          <a:p>
            <a:pPr>
              <a:lnSpc>
                <a:spcPct val="150000"/>
              </a:lnSpc>
            </a:pPr>
            <a:r>
              <a:rPr lang="he-IL" b="1" dirty="0" err="1"/>
              <a:t>מרקרו</a:t>
            </a:r>
            <a:r>
              <a:rPr lang="he-IL" b="1" dirty="0"/>
              <a:t> את מקום התשובה </a:t>
            </a:r>
            <a:r>
              <a:rPr lang="he-IL" b="1" dirty="0" smtClean="0"/>
              <a:t>בטקסט:</a:t>
            </a:r>
            <a:endParaRPr lang="he-IL" b="1" dirty="0"/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1. איפה </a:t>
            </a:r>
            <a:r>
              <a:rPr lang="he-IL" dirty="0"/>
              <a:t>כתוב שמכונית חשמלית פועלת על חשמל ולא על דלק?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2. איפה כתוב שאפשר לטעון את הסוללה בבית?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3. איפה כתוב שמכוניות חשמליות אינן מזהמות את האוויר?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4 . איפה כתוב שהמנוע החשמלי כמעט ולא משמיע רעש?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 smtClean="0"/>
              <a:t>5. </a:t>
            </a:r>
            <a:r>
              <a:rPr lang="he-IL" dirty="0"/>
              <a:t>איפה כתוב שמכוניות חשמליות שקטות יותר ממכוניות רגילות?</a:t>
            </a:r>
          </a:p>
        </p:txBody>
      </p:sp>
    </p:spTree>
    <p:extLst>
      <p:ext uri="{BB962C8B-B14F-4D97-AF65-F5344CB8AC3E}">
        <p14:creationId xmlns:p14="http://schemas.microsoft.com/office/powerpoint/2010/main" val="164754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58153" y="295835"/>
            <a:ext cx="10146459" cy="63302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1500" b="1" dirty="0"/>
              <a:t>פעילות ב': "מה כתוב?"</a:t>
            </a:r>
          </a:p>
          <a:p>
            <a:pPr marL="0" indent="0">
              <a:buNone/>
            </a:pPr>
            <a:r>
              <a:rPr lang="he-IL" sz="1500" b="1" dirty="0"/>
              <a:t>הקיפו בעיגול את המילים הבאות בטקסט:</a:t>
            </a:r>
          </a:p>
          <a:p>
            <a:r>
              <a:rPr lang="he-IL" sz="1500" dirty="0" smtClean="0"/>
              <a:t>חַשמַל</a:t>
            </a:r>
            <a:endParaRPr lang="he-IL" sz="1500" dirty="0"/>
          </a:p>
          <a:p>
            <a:r>
              <a:rPr lang="he-IL" sz="1500" dirty="0" smtClean="0"/>
              <a:t>סוֹלְלָה</a:t>
            </a:r>
            <a:endParaRPr lang="he-IL" sz="1500" dirty="0"/>
          </a:p>
          <a:p>
            <a:r>
              <a:rPr lang="he-IL" sz="1500" dirty="0" smtClean="0"/>
              <a:t>טְעִינָה</a:t>
            </a:r>
            <a:endParaRPr lang="he-IL" sz="1500" dirty="0"/>
          </a:p>
          <a:p>
            <a:r>
              <a:rPr lang="he-IL" sz="1500" dirty="0" smtClean="0"/>
              <a:t>מְזַהֲמוֹת</a:t>
            </a:r>
            <a:endParaRPr lang="he-IL" sz="1500" dirty="0"/>
          </a:p>
          <a:p>
            <a:r>
              <a:rPr lang="he-IL" sz="1500" dirty="0" smtClean="0"/>
              <a:t>שְׁקֵטוֹת</a:t>
            </a:r>
            <a:endParaRPr lang="he-IL" sz="1500" dirty="0"/>
          </a:p>
          <a:p>
            <a:r>
              <a:rPr lang="he-IL" sz="1500" dirty="0"/>
              <a:t>מָנוֹעַ</a:t>
            </a:r>
          </a:p>
          <a:p>
            <a:r>
              <a:rPr lang="he-IL" sz="1500" dirty="0" smtClean="0"/>
              <a:t>פּוֹלְטוֹת</a:t>
            </a:r>
            <a:endParaRPr lang="he-IL" sz="1500" dirty="0"/>
          </a:p>
          <a:p>
            <a:r>
              <a:rPr lang="he-IL" sz="1500" dirty="0" smtClean="0"/>
              <a:t>רַעַש</a:t>
            </a:r>
            <a:endParaRPr lang="he-IL" sz="1500" dirty="0"/>
          </a:p>
          <a:p>
            <a:pPr marL="0" indent="0">
              <a:buNone/>
            </a:pPr>
            <a:r>
              <a:rPr lang="he-IL" sz="1500" b="1" dirty="0"/>
              <a:t>מצאו בקטע את המילה המתאימה להגדרה </a:t>
            </a:r>
            <a:r>
              <a:rPr lang="he-IL" sz="1500" b="1" dirty="0" smtClean="0"/>
              <a:t>:</a:t>
            </a:r>
            <a:endParaRPr lang="he-IL" sz="1500" b="1" dirty="0"/>
          </a:p>
          <a:p>
            <a:r>
              <a:rPr lang="he-IL" sz="1500" dirty="0"/>
              <a:t>1 . __________________________ </a:t>
            </a:r>
            <a:r>
              <a:rPr lang="he-IL" sz="1500" dirty="0" smtClean="0"/>
              <a:t>רכב </a:t>
            </a:r>
            <a:r>
              <a:rPr lang="he-IL" sz="1500" dirty="0"/>
              <a:t>שפועל על </a:t>
            </a:r>
            <a:r>
              <a:rPr lang="he-IL" sz="1500" dirty="0" smtClean="0"/>
              <a:t>חשמל</a:t>
            </a:r>
            <a:endParaRPr lang="he-IL" sz="1500" dirty="0"/>
          </a:p>
          <a:p>
            <a:r>
              <a:rPr lang="he-IL" sz="1500" dirty="0"/>
              <a:t>2 . ________________________ </a:t>
            </a:r>
            <a:r>
              <a:rPr lang="he-IL" sz="1500" dirty="0" smtClean="0"/>
              <a:t>חומר </a:t>
            </a:r>
            <a:r>
              <a:rPr lang="he-IL" sz="1500" dirty="0"/>
              <a:t>שמכוניות רגילות משתמשות </a:t>
            </a:r>
            <a:r>
              <a:rPr lang="he-IL" sz="1500" dirty="0" smtClean="0"/>
              <a:t>בו</a:t>
            </a:r>
            <a:endParaRPr lang="he-IL" sz="1500" dirty="0"/>
          </a:p>
          <a:p>
            <a:r>
              <a:rPr lang="he-IL" sz="1500" dirty="0"/>
              <a:t>3 . _________________ </a:t>
            </a:r>
            <a:r>
              <a:rPr lang="he-IL" sz="1500" dirty="0" smtClean="0"/>
              <a:t>דבר </a:t>
            </a:r>
            <a:r>
              <a:rPr lang="he-IL" sz="1500" dirty="0"/>
              <a:t>שהמנוע החשמלי כמעט לא </a:t>
            </a:r>
            <a:r>
              <a:rPr lang="he-IL" sz="1500" dirty="0" smtClean="0"/>
              <a:t>משמיע</a:t>
            </a:r>
            <a:endParaRPr lang="he-IL" sz="1500" dirty="0"/>
          </a:p>
          <a:p>
            <a:r>
              <a:rPr lang="he-IL" sz="1500" dirty="0"/>
              <a:t>4 . _________________ </a:t>
            </a:r>
            <a:r>
              <a:rPr lang="he-IL" sz="1500" dirty="0" smtClean="0"/>
              <a:t>גזים </a:t>
            </a:r>
            <a:r>
              <a:rPr lang="he-IL" sz="1500" dirty="0"/>
              <a:t>שמכוניות חשמליות לא </a:t>
            </a:r>
            <a:r>
              <a:rPr lang="he-IL" sz="1500" dirty="0" smtClean="0"/>
              <a:t>פולטות</a:t>
            </a:r>
            <a:endParaRPr lang="he-IL" sz="1500" dirty="0"/>
          </a:p>
          <a:p>
            <a:r>
              <a:rPr lang="he-IL" sz="1500" dirty="0"/>
              <a:t>5. _________________ </a:t>
            </a:r>
            <a:r>
              <a:rPr lang="he-IL" sz="1500" dirty="0" smtClean="0"/>
              <a:t>המקום </a:t>
            </a:r>
            <a:r>
              <a:rPr lang="he-IL" sz="1500" dirty="0"/>
              <a:t>שעליו מכוניות חשמליות </a:t>
            </a:r>
            <a:r>
              <a:rPr lang="he-IL" sz="1500" dirty="0" smtClean="0"/>
              <a:t>שומרות</a:t>
            </a:r>
          </a:p>
          <a:p>
            <a:endParaRPr lang="he-IL" sz="1500" dirty="0" smtClean="0"/>
          </a:p>
          <a:p>
            <a:pPr marL="0" indent="0">
              <a:buNone/>
            </a:pPr>
            <a:endParaRPr lang="he-IL" sz="1500" dirty="0"/>
          </a:p>
        </p:txBody>
      </p:sp>
    </p:spTree>
    <p:extLst>
      <p:ext uri="{BB962C8B-B14F-4D97-AF65-F5344CB8AC3E}">
        <p14:creationId xmlns:p14="http://schemas.microsoft.com/office/powerpoint/2010/main" val="340015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253036" y="1057835"/>
            <a:ext cx="8915400" cy="377762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smtClean="0"/>
              <a:t>"מצאו </a:t>
            </a:r>
            <a:r>
              <a:rPr lang="he-IL" b="1" dirty="0"/>
              <a:t>את המילה" - מצאו את המילה לפי הרמז:</a:t>
            </a:r>
          </a:p>
          <a:p>
            <a:pPr>
              <a:lnSpc>
                <a:spcPct val="150000"/>
              </a:lnSpc>
            </a:pPr>
            <a:r>
              <a:rPr lang="he-IL" dirty="0"/>
              <a:t>1. אני תחנה מיוחדת לתדלוק מכוניות חשמליות: _________________</a:t>
            </a:r>
          </a:p>
          <a:p>
            <a:pPr>
              <a:lnSpc>
                <a:spcPct val="150000"/>
              </a:lnSpc>
            </a:pPr>
            <a:r>
              <a:rPr lang="he-IL" dirty="0"/>
              <a:t>2. אני מאחסנת חשמל במכונית: _________________</a:t>
            </a:r>
          </a:p>
          <a:p>
            <a:pPr>
              <a:lnSpc>
                <a:spcPct val="150000"/>
              </a:lnSpc>
            </a:pPr>
            <a:r>
              <a:rPr lang="he-IL" dirty="0"/>
              <a:t>3. אני מפעיל את המכונית החשמלית: _________________</a:t>
            </a:r>
          </a:p>
          <a:p>
            <a:pPr>
              <a:lnSpc>
                <a:spcPct val="150000"/>
              </a:lnSpc>
            </a:pPr>
            <a:r>
              <a:rPr lang="he-IL" dirty="0"/>
              <a:t>4. אנחנו דברים רעים שמכוניות רגילות פולטות לאוויר: ____</a:t>
            </a:r>
          </a:p>
          <a:p>
            <a:pPr>
              <a:lnSpc>
                <a:spcPct val="15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8522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83064" y="328275"/>
            <a:ext cx="10052330" cy="771655"/>
          </a:xfrm>
        </p:spPr>
        <p:txBody>
          <a:bodyPr>
            <a:normAutofit/>
          </a:bodyPr>
          <a:lstStyle/>
          <a:p>
            <a:pPr algn="ctr"/>
            <a:r>
              <a:rPr lang="he-IL" sz="2000" b="1" dirty="0"/>
              <a:t>פעילות "זיהוי משפטים"</a:t>
            </a:r>
            <a:br>
              <a:rPr lang="he-IL" sz="2000" b="1" dirty="0"/>
            </a:br>
            <a:r>
              <a:rPr lang="he-IL" sz="2000" b="1" dirty="0"/>
              <a:t>שלב 1: פירוק הטקסט למשפטים </a:t>
            </a:r>
            <a:r>
              <a:rPr lang="he-IL" sz="2000" b="1" dirty="0" smtClean="0"/>
              <a:t>בודדים</a:t>
            </a:r>
            <a:endParaRPr lang="he-IL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583064" y="1710700"/>
            <a:ext cx="9743939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מכונית חשמלית</a:t>
            </a:r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מכונית חשמלית היא רכב שפועל על חשמל במקום על דלק.</a:t>
            </a:r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היא מצוידת בסוללה גדולה שאפר לטעון בתחנות טעינה מיוחדות או בבית. </a:t>
            </a:r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מכוניות חשמליות אינן מזהמות את האוויר כי הן לא </a:t>
            </a:r>
            <a:r>
              <a:rPr lang="he-IL" b="1" dirty="0" err="1" smtClean="0"/>
              <a:t>פןלטות</a:t>
            </a:r>
            <a:r>
              <a:rPr lang="he-IL" b="1" dirty="0" smtClean="0"/>
              <a:t> גזים מזיקים לסביבה. </a:t>
            </a:r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הן גם שקטות יותר ממכוניות רגילות כי המנוע החשמלי שלהן כמעט ולא משמיע רעש.</a:t>
            </a:r>
          </a:p>
          <a:p>
            <a:pPr algn="r"/>
            <a:endParaRPr lang="he-IL" b="1" dirty="0"/>
          </a:p>
          <a:p>
            <a:pPr algn="r"/>
            <a:endParaRPr lang="he-IL" b="1" dirty="0" smtClean="0"/>
          </a:p>
          <a:p>
            <a:pPr marL="285750" indent="-285750" algn="l" rtl="1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he-IL" b="1" dirty="0"/>
              <a:t>המורה מציגה את הכרטיסיות בסדר המקורי ומבקשת מהתלמידים לקרוא אותן .</a:t>
            </a:r>
          </a:p>
          <a:p>
            <a:pPr algn="r"/>
            <a:endParaRPr lang="he-IL" b="1" dirty="0" smtClean="0"/>
          </a:p>
          <a:p>
            <a:pPr algn="r"/>
            <a:endParaRPr lang="he-IL" b="1" dirty="0"/>
          </a:p>
          <a:p>
            <a:pPr algn="r"/>
            <a:r>
              <a:rPr lang="he-IL" b="1" dirty="0" smtClean="0"/>
              <a:t>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174394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821635" y="760675"/>
            <a:ext cx="9981130" cy="5472331"/>
          </a:xfrm>
        </p:spPr>
        <p:txBody>
          <a:bodyPr/>
          <a:lstStyle/>
          <a:p>
            <a:pPr algn="r"/>
            <a:endParaRPr lang="he-IL" b="1" dirty="0" smtClean="0">
              <a:solidFill>
                <a:schemeClr val="accent2"/>
              </a:solidFill>
            </a:endParaRPr>
          </a:p>
          <a:p>
            <a:pPr lvl="0" algn="r"/>
            <a:r>
              <a:rPr lang="he-IL" b="1" dirty="0" smtClean="0">
                <a:solidFill>
                  <a:schemeClr val="tx1"/>
                </a:solidFill>
              </a:rPr>
              <a:t>המחקרים הוכיחו:</a:t>
            </a:r>
          </a:p>
          <a:p>
            <a:pPr lvl="0" algn="r"/>
            <a:endParaRPr lang="en-US" b="1" dirty="0">
              <a:solidFill>
                <a:schemeClr val="tx1"/>
              </a:solidFill>
            </a:endParaRPr>
          </a:p>
          <a:p>
            <a:pPr marL="285750" lvl="0" indent="-285750" algn="r">
              <a:buFont typeface="Arial" panose="020B0604020202020204" pitchFamily="34" charset="0"/>
              <a:buChar char="•"/>
            </a:pPr>
            <a:r>
              <a:rPr lang="he-IL" dirty="0" smtClean="0">
                <a:solidFill>
                  <a:schemeClr val="tx1"/>
                </a:solidFill>
              </a:rPr>
              <a:t>לילדים </a:t>
            </a:r>
            <a:r>
              <a:rPr lang="he-IL" dirty="0">
                <a:solidFill>
                  <a:schemeClr val="tx1"/>
                </a:solidFill>
              </a:rPr>
              <a:t>בגיל הצעיר נדרשו </a:t>
            </a:r>
            <a:r>
              <a:rPr lang="he-IL" dirty="0" smtClean="0">
                <a:solidFill>
                  <a:schemeClr val="tx1"/>
                </a:solidFill>
              </a:rPr>
              <a:t>20 </a:t>
            </a:r>
            <a:r>
              <a:rPr lang="he-IL" dirty="0">
                <a:solidFill>
                  <a:schemeClr val="tx1"/>
                </a:solidFill>
              </a:rPr>
              <a:t>חזרות על מילה חדשה עד שרוב הילדים (80%) זכרו אותה, </a:t>
            </a:r>
            <a:endParaRPr lang="he-IL" dirty="0" smtClean="0">
              <a:solidFill>
                <a:schemeClr val="tx1"/>
              </a:solidFill>
            </a:endParaRPr>
          </a:p>
          <a:p>
            <a:pPr lvl="0" algn="r"/>
            <a:r>
              <a:rPr lang="he-IL" b="1" dirty="0" smtClean="0">
                <a:solidFill>
                  <a:schemeClr val="tx1"/>
                </a:solidFill>
              </a:rPr>
              <a:t> 	כלומר יש לחזור על מילים חדשות הרבה יותר מכפי שהיה מקובל לחשוב.</a:t>
            </a:r>
            <a:endParaRPr lang="en-US" b="1" dirty="0" smtClean="0">
              <a:solidFill>
                <a:schemeClr val="tx1"/>
              </a:solidFill>
            </a:endParaRPr>
          </a:p>
          <a:p>
            <a:pPr algn="r"/>
            <a:endParaRPr lang="he-IL" b="1" dirty="0" smtClean="0">
              <a:solidFill>
                <a:schemeClr val="tx1"/>
              </a:solidFill>
            </a:endParaRP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he-IL" b="1" dirty="0" smtClean="0">
                <a:solidFill>
                  <a:schemeClr val="tx1"/>
                </a:solidFill>
              </a:rPr>
              <a:t>תדירות חשיפה למילה חדשה </a:t>
            </a:r>
            <a:r>
              <a:rPr lang="he-IL" dirty="0" smtClean="0">
                <a:solidFill>
                  <a:schemeClr val="tx1"/>
                </a:solidFill>
              </a:rPr>
              <a:t> </a:t>
            </a:r>
            <a:r>
              <a:rPr lang="he-IL" b="1" dirty="0" smtClean="0">
                <a:solidFill>
                  <a:schemeClr val="tx1"/>
                </a:solidFill>
              </a:rPr>
              <a:t>ולאורך זמן </a:t>
            </a:r>
            <a:r>
              <a:rPr lang="he-IL" dirty="0" smtClean="0">
                <a:solidFill>
                  <a:schemeClr val="tx1"/>
                </a:solidFill>
              </a:rPr>
              <a:t>משפר רכישת אוצר מילים.</a:t>
            </a:r>
            <a:endParaRPr lang="en-US" dirty="0" smtClean="0">
              <a:solidFill>
                <a:schemeClr val="tx1"/>
              </a:solidFill>
            </a:endParaRPr>
          </a:p>
          <a:p>
            <a:pPr algn="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7075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77273" y="1172065"/>
            <a:ext cx="11040786" cy="56859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b="1" u="sng" dirty="0"/>
              <a:t>שלב 1 : </a:t>
            </a:r>
            <a:r>
              <a:rPr lang="he-IL" b="1" dirty="0"/>
              <a:t>המורה מציגה את הכרטיסיות בסדר המקורי ומבקשת מהתלמידים לקרוא אותן .</a:t>
            </a:r>
          </a:p>
          <a:p>
            <a:pPr marL="0" indent="0">
              <a:buNone/>
            </a:pPr>
            <a:endParaRPr lang="he-IL" b="1" dirty="0" smtClean="0"/>
          </a:p>
          <a:p>
            <a:pPr marL="0" indent="0">
              <a:buNone/>
            </a:pPr>
            <a:r>
              <a:rPr lang="he-IL" b="1" dirty="0" smtClean="0"/>
              <a:t>שלב 2 </a:t>
            </a:r>
            <a:r>
              <a:rPr lang="he-IL" b="1" dirty="0"/>
              <a:t>: זיהוי משפטים מתוך תוכנם</a:t>
            </a:r>
          </a:p>
          <a:p>
            <a:pPr marL="0" indent="0">
              <a:buNone/>
            </a:pPr>
            <a:r>
              <a:rPr lang="he-IL" b="1" dirty="0"/>
              <a:t>המורה שואלת :</a:t>
            </a:r>
          </a:p>
          <a:p>
            <a:r>
              <a:rPr lang="he-IL" dirty="0" smtClean="0"/>
              <a:t>1. איפה </a:t>
            </a:r>
            <a:r>
              <a:rPr lang="he-IL" dirty="0"/>
              <a:t>כתוב על מה מכונית חשמלית מופעלת ?</a:t>
            </a:r>
          </a:p>
          <a:p>
            <a:r>
              <a:rPr lang="he-IL" dirty="0" smtClean="0"/>
              <a:t>2. איפה </a:t>
            </a:r>
            <a:r>
              <a:rPr lang="he-IL" dirty="0"/>
              <a:t>כתוב מה יש במכונית חשמלית שמאפשר לה לנסוע ?</a:t>
            </a:r>
          </a:p>
          <a:p>
            <a:r>
              <a:rPr lang="he-IL" dirty="0" smtClean="0"/>
              <a:t>3. איפה </a:t>
            </a:r>
            <a:r>
              <a:rPr lang="he-IL" dirty="0"/>
              <a:t>כתוב איזה יתרון יש למכוניות חשמליות לסביבה ?</a:t>
            </a:r>
          </a:p>
          <a:p>
            <a:r>
              <a:rPr lang="he-IL" dirty="0" smtClean="0"/>
              <a:t>4. איפה </a:t>
            </a:r>
            <a:r>
              <a:rPr lang="he-IL" dirty="0"/>
              <a:t>כתוב מדוע מכוניות חשמליות שקטות יותר </a:t>
            </a:r>
            <a:r>
              <a:rPr lang="he-IL" dirty="0" smtClean="0"/>
              <a:t>?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b="1" dirty="0"/>
              <a:t>בהדרגה, המורה משנה את סדר הכרטיסיות, מעט בכל פעם, ומבקשת </a:t>
            </a:r>
            <a:r>
              <a:rPr lang="he-IL" b="1" dirty="0" smtClean="0"/>
              <a:t>מהתלמידים לזהות </a:t>
            </a:r>
            <a:r>
              <a:rPr lang="he-IL" b="1" dirty="0"/>
              <a:t>היכן כל משפט כתוב 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3111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09600" y="0"/>
            <a:ext cx="10895012" cy="6029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b="1" dirty="0"/>
              <a:t>שלב </a:t>
            </a:r>
            <a:r>
              <a:rPr lang="he-IL" b="1" dirty="0" smtClean="0"/>
              <a:t>3 </a:t>
            </a:r>
            <a:r>
              <a:rPr lang="he-IL" b="1" dirty="0"/>
              <a:t>: סידור משפטים לפי הסדר הנכון</a:t>
            </a:r>
          </a:p>
          <a:p>
            <a:pPr marL="0" indent="0">
              <a:buNone/>
            </a:pPr>
            <a:r>
              <a:rPr lang="he-IL" dirty="0"/>
              <a:t>המורה נותנת לכל תלמיד את ארבעת המשפטים הגזורים על רצועות נפרדות </a:t>
            </a:r>
            <a:r>
              <a:rPr lang="he-IL" dirty="0" smtClean="0"/>
              <a:t>.</a:t>
            </a:r>
            <a:endParaRPr lang="he-IL" dirty="0"/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r>
              <a:rPr lang="he-IL" u="sng" dirty="0" smtClean="0"/>
              <a:t>הנחיות </a:t>
            </a:r>
            <a:r>
              <a:rPr lang="he-IL" u="sng" dirty="0"/>
              <a:t>לתלמידים :</a:t>
            </a:r>
          </a:p>
          <a:p>
            <a:r>
              <a:rPr lang="he-IL" dirty="0" smtClean="0"/>
              <a:t>1. </a:t>
            </a:r>
            <a:r>
              <a:rPr lang="he-IL" dirty="0"/>
              <a:t>לפניכם ארבעה משפטים מהטקסט על מכונית חשמלית .</a:t>
            </a:r>
          </a:p>
          <a:p>
            <a:r>
              <a:rPr lang="he-IL" dirty="0" smtClean="0"/>
              <a:t>2. </a:t>
            </a:r>
            <a:r>
              <a:rPr lang="he-IL" dirty="0"/>
              <a:t>המשפטים מעורבבים ואינם בסדר הנכון .</a:t>
            </a:r>
          </a:p>
          <a:p>
            <a:r>
              <a:rPr lang="he-IL" dirty="0" smtClean="0"/>
              <a:t>3. </a:t>
            </a:r>
            <a:r>
              <a:rPr lang="he-IL" dirty="0"/>
              <a:t>סדרו את המשפטים לפי הסדר המקורי של הטקסט .</a:t>
            </a:r>
          </a:p>
          <a:p>
            <a:r>
              <a:rPr lang="he-IL" dirty="0" smtClean="0"/>
              <a:t>4. שימו </a:t>
            </a:r>
            <a:r>
              <a:rPr lang="he-IL" dirty="0"/>
              <a:t>לב לרמזים שעוזרים לנו לדעת מה בא אחרי </a:t>
            </a:r>
            <a:r>
              <a:rPr lang="he-IL" dirty="0" smtClean="0"/>
              <a:t>מה.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b="1" u="sng" dirty="0"/>
              <a:t>הערות למורה :</a:t>
            </a:r>
          </a:p>
          <a:p>
            <a:r>
              <a:rPr lang="he-IL" dirty="0" smtClean="0"/>
              <a:t>תני </a:t>
            </a:r>
            <a:r>
              <a:rPr lang="he-IL" dirty="0"/>
              <a:t>לתלמידים לעבוד באופן עצמאי תחילה 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dirty="0" smtClean="0"/>
              <a:t>עודדי </a:t>
            </a:r>
            <a:r>
              <a:rPr lang="he-IL" dirty="0"/>
              <a:t>אותם לחפש רמזים במשפטים שיעזרו להם לקבוע את הסדר </a:t>
            </a:r>
            <a:r>
              <a:rPr lang="he-IL" dirty="0" smtClean="0"/>
              <a:t>(למשל</a:t>
            </a:r>
            <a:r>
              <a:rPr lang="he-IL" dirty="0"/>
              <a:t>, </a:t>
            </a:r>
            <a:r>
              <a:rPr lang="he-IL" dirty="0" smtClean="0"/>
              <a:t>המאזכר "היא" במשפט </a:t>
            </a:r>
            <a:r>
              <a:rPr lang="he-IL" dirty="0"/>
              <a:t>השני </a:t>
            </a:r>
            <a:r>
              <a:rPr lang="he-IL" dirty="0" smtClean="0"/>
              <a:t>מתייחס </a:t>
            </a:r>
            <a:r>
              <a:rPr lang="he-IL" dirty="0"/>
              <a:t>למכונית חשמלית שהוזכרה במשפט </a:t>
            </a:r>
            <a:r>
              <a:rPr lang="he-IL" dirty="0" smtClean="0"/>
              <a:t>הראשון</a:t>
            </a:r>
            <a:r>
              <a:rPr lang="he-IL" dirty="0"/>
              <a:t>)</a:t>
            </a:r>
            <a:r>
              <a:rPr lang="he-IL" dirty="0" smtClean="0"/>
              <a:t>.</a:t>
            </a:r>
            <a:endParaRPr lang="he-IL" dirty="0"/>
          </a:p>
          <a:p>
            <a:r>
              <a:rPr lang="he-IL" dirty="0" smtClean="0"/>
              <a:t>בקשי </a:t>
            </a:r>
            <a:r>
              <a:rPr lang="he-IL" dirty="0"/>
              <a:t>מהתלמידים להסביר למה בחרו בסדר מסוים .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dirty="0"/>
              <a:t>לתלמידים מתקשים, אפשר להתחיל בשאלה: "איזה משפט צריך להיות ראשון </a:t>
            </a:r>
            <a:r>
              <a:rPr lang="he-IL" dirty="0" smtClean="0"/>
              <a:t>לדעתכם"?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0991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81878" y="702364"/>
            <a:ext cx="10656474" cy="5857461"/>
          </a:xfrm>
        </p:spPr>
        <p:txBody>
          <a:bodyPr/>
          <a:lstStyle/>
          <a:p>
            <a:r>
              <a:rPr lang="he-IL" dirty="0" smtClean="0">
                <a:hlinkClick r:id="rId2" action="ppaction://hlinkfile"/>
              </a:rPr>
              <a:t>תרגילים לקידום </a:t>
            </a:r>
            <a:r>
              <a:rPr lang="he-IL" smtClean="0">
                <a:hlinkClick r:id="rId2" action="ppaction://hlinkfile"/>
              </a:rPr>
              <a:t>שטף קריאה</a:t>
            </a:r>
            <a:endParaRPr lang="he-IL" smtClean="0"/>
          </a:p>
          <a:p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391784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90330" y="1140945"/>
            <a:ext cx="11569148" cy="1280890"/>
          </a:xfrm>
        </p:spPr>
        <p:txBody>
          <a:bodyPr>
            <a:noAutofit/>
          </a:bodyPr>
          <a:lstStyle/>
          <a:p>
            <a:pPr algn="r"/>
            <a:r>
              <a:rPr lang="he-IL" sz="2800" b="1" dirty="0"/>
              <a:t>חוק התוכי - חוק מדהים שיציל אתכם ממאות (!) שגיאות כתיב בעברית</a:t>
            </a:r>
            <a:br>
              <a:rPr lang="he-IL" sz="2800" b="1" dirty="0"/>
            </a:br>
            <a:endParaRPr lang="he-IL" sz="28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817204" y="2544416"/>
            <a:ext cx="8915400" cy="4165665"/>
          </a:xfrm>
        </p:spPr>
        <p:txBody>
          <a:bodyPr>
            <a:normAutofit/>
          </a:bodyPr>
          <a:lstStyle/>
          <a:p>
            <a:r>
              <a:rPr lang="he-IL" dirty="0" smtClean="0">
                <a:hlinkClick r:id="rId2"/>
              </a:rPr>
              <a:t>חוק התוכי </a:t>
            </a:r>
            <a:endParaRPr lang="he-IL" dirty="0" smtClean="0"/>
          </a:p>
          <a:p>
            <a:endParaRPr lang="he-IL" dirty="0"/>
          </a:p>
          <a:p>
            <a:pPr marL="0" indent="0">
              <a:buNone/>
            </a:pPr>
            <a:r>
              <a:rPr lang="he-IL" b="1" dirty="0" smtClean="0"/>
              <a:t>	</a:t>
            </a:r>
            <a:r>
              <a:rPr lang="he-IL" b="1" u="sng" dirty="0" smtClean="0"/>
              <a:t>לתרגול שטף הקריאה:</a:t>
            </a:r>
          </a:p>
          <a:p>
            <a:endParaRPr lang="he-IL" dirty="0"/>
          </a:p>
          <a:p>
            <a:r>
              <a:rPr lang="he-IL" dirty="0" smtClean="0">
                <a:hlinkClick r:id="rId3" action="ppaction://hlinkfile"/>
              </a:rPr>
              <a:t>בעלי חיים בים לתרגול שטף הקריאה</a:t>
            </a:r>
            <a:endParaRPr lang="he-IL" dirty="0">
              <a:hlinkClick r:id="rId3" action="ppaction://hlinkfile"/>
            </a:endParaRPr>
          </a:p>
          <a:p>
            <a:r>
              <a:rPr lang="he-IL" dirty="0" smtClean="0">
                <a:hlinkClick r:id="rId4" action="ppaction://hlinkfile"/>
              </a:rPr>
              <a:t>שטף קריאה באמצעות בדיחות</a:t>
            </a:r>
            <a:endParaRPr lang="he-IL" dirty="0" smtClean="0"/>
          </a:p>
          <a:p>
            <a:r>
              <a:rPr lang="he-IL" dirty="0" smtClean="0">
                <a:hlinkClick r:id="rId5"/>
              </a:rPr>
              <a:t>שטף קריאה – באתר אופק: </a:t>
            </a:r>
            <a:endParaRPr lang="he-IL" dirty="0" smtClean="0"/>
          </a:p>
          <a:p>
            <a:r>
              <a:rPr lang="he-IL" dirty="0" smtClean="0">
                <a:hlinkClick r:id="rId6" action="ppaction://hlinkfile"/>
              </a:rPr>
              <a:t>משחק רביעיות – תבניות</a:t>
            </a:r>
            <a:endParaRPr lang="he-IL" dirty="0" smtClean="0"/>
          </a:p>
          <a:p>
            <a:r>
              <a:rPr lang="he-IL" dirty="0" smtClean="0">
                <a:hlinkClick r:id="rId7" action="ppaction://hlinkfile"/>
              </a:rPr>
              <a:t>דגשים פדגוגיים </a:t>
            </a:r>
            <a:endParaRPr lang="he-IL" dirty="0" smtClean="0"/>
          </a:p>
        </p:txBody>
      </p:sp>
      <p:sp>
        <p:nvSpPr>
          <p:cNvPr id="4" name="מלבן 3"/>
          <p:cNvSpPr/>
          <p:nvPr/>
        </p:nvSpPr>
        <p:spPr>
          <a:xfrm>
            <a:off x="440867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228712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/>
              <a:t>מענה</a:t>
            </a:r>
            <a:r>
              <a:rPr lang="he-IL" b="1" dirty="0"/>
              <a:t> </a:t>
            </a:r>
            <a:r>
              <a:rPr lang="he-IL" b="1" dirty="0" smtClean="0"/>
              <a:t> דיפרנציאלי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endParaRPr lang="en-US" dirty="0"/>
          </a:p>
          <a:p>
            <a:pPr>
              <a:lnSpc>
                <a:spcPct val="160000"/>
              </a:lnSpc>
            </a:pPr>
            <a:r>
              <a:rPr lang="he-IL" sz="1900" dirty="0"/>
              <a:t>המורה יחליט על ימים שבהם הוא נותן את המענה, בהלימה לנלמד בכיתה, בכל פעם לתלמידים בכיתה אחרת. שאר התלמידים יעבדו על משימות </a:t>
            </a:r>
            <a:r>
              <a:rPr lang="he-IL" sz="1900" dirty="0" err="1"/>
              <a:t>משוייכות</a:t>
            </a:r>
            <a:r>
              <a:rPr lang="he-IL" sz="1900" dirty="0"/>
              <a:t> באתר אופק, באתר הכתבה, משימה יצירתית, קריאה להנאה עם דף מנחה</a:t>
            </a:r>
            <a:r>
              <a:rPr lang="he-IL" sz="1900" dirty="0" smtClean="0"/>
              <a:t>.</a:t>
            </a:r>
          </a:p>
          <a:p>
            <a:pPr marL="0" indent="0">
              <a:lnSpc>
                <a:spcPct val="160000"/>
              </a:lnSpc>
              <a:buNone/>
            </a:pPr>
            <a:endParaRPr lang="en-US" sz="1900" dirty="0"/>
          </a:p>
          <a:p>
            <a:r>
              <a:rPr lang="he-IL" b="1" dirty="0"/>
              <a:t>חשיפה לכלים הדיגיטליים וכיצד ניתן להשתמש בהם כמענה להוראה דיפרנציאלית.</a:t>
            </a:r>
            <a:endParaRPr lang="en-US" dirty="0"/>
          </a:p>
          <a:p>
            <a:r>
              <a:rPr lang="he-IL" b="1" dirty="0"/>
              <a:t>אופק של מט"ח</a:t>
            </a:r>
            <a:r>
              <a:rPr lang="he-IL" dirty="0"/>
              <a:t> -  </a:t>
            </a:r>
            <a:r>
              <a:rPr lang="en-US" b="1" u="sng" dirty="0">
                <a:hlinkClick r:id="rId2"/>
              </a:rPr>
              <a:t>https://</a:t>
            </a:r>
            <a:r>
              <a:rPr lang="en-US" b="1" u="sng" dirty="0" smtClean="0">
                <a:hlinkClick r:id="rId2"/>
              </a:rPr>
              <a:t>myofek.cet.ac.il/he</a:t>
            </a:r>
            <a:endParaRPr lang="en-US" dirty="0"/>
          </a:p>
          <a:p>
            <a:r>
              <a:rPr lang="he-IL" b="1" dirty="0"/>
              <a:t>הכתבה - </a:t>
            </a:r>
            <a:r>
              <a:rPr lang="en-US" u="sng" dirty="0">
                <a:hlinkClick r:id="rId3"/>
              </a:rPr>
              <a:t>https://www.hachtava.co.il</a:t>
            </a:r>
            <a:r>
              <a:rPr lang="he-IL" u="sng" dirty="0">
                <a:hlinkClick r:id="rId3"/>
              </a:rPr>
              <a:t>/</a:t>
            </a:r>
            <a:r>
              <a:rPr lang="he-IL" dirty="0"/>
              <a:t>.  </a:t>
            </a:r>
            <a:endParaRPr lang="en-US" dirty="0"/>
          </a:p>
          <a:p>
            <a:r>
              <a:rPr lang="he-IL" b="1" dirty="0"/>
              <a:t>קריאה להנאה </a:t>
            </a:r>
            <a:r>
              <a:rPr lang="he-IL" dirty="0"/>
              <a:t>- </a:t>
            </a:r>
            <a:r>
              <a:rPr lang="he-IL" b="1" u="sng" dirty="0">
                <a:hlinkClick r:id="rId4"/>
              </a:rPr>
              <a:t>עידוד הקריאה.</a:t>
            </a:r>
            <a:r>
              <a:rPr lang="en-US" b="1" u="sng" dirty="0">
                <a:hlinkClick r:id="rId4"/>
              </a:rPr>
              <a:t>doc</a:t>
            </a:r>
            <a:r>
              <a:rPr lang="he-IL" dirty="0"/>
              <a:t>                                                                         </a:t>
            </a:r>
            <a:endParaRPr lang="en-US" dirty="0"/>
          </a:p>
          <a:p>
            <a:r>
              <a:rPr lang="he-IL" b="1" dirty="0">
                <a:hlinkClick r:id="rId5"/>
              </a:rPr>
              <a:t>הצלחתי</a:t>
            </a:r>
            <a:r>
              <a:rPr lang="he-IL" dirty="0">
                <a:hlinkClick r:id="rId5"/>
              </a:rPr>
              <a:t> - האתר של מזי </a:t>
            </a:r>
            <a:r>
              <a:rPr lang="he-IL" dirty="0" err="1">
                <a:hlinkClick r:id="rId5"/>
              </a:rPr>
              <a:t>ג'ורנו</a:t>
            </a:r>
            <a:r>
              <a:rPr lang="he-IL" dirty="0">
                <a:hlinkClick r:id="rId5"/>
              </a:rPr>
              <a:t> </a:t>
            </a:r>
            <a:endParaRPr lang="he-IL" dirty="0" smtClean="0"/>
          </a:p>
          <a:p>
            <a:r>
              <a:rPr lang="he-IL" dirty="0" smtClean="0"/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791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/>
              <a:t>מקריאה מפענחת לקריאה שוטפת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95130" y="2133600"/>
            <a:ext cx="10709482" cy="3777622"/>
          </a:xfrm>
        </p:spPr>
        <p:txBody>
          <a:bodyPr>
            <a:normAutofit lnSpcReduction="10000"/>
          </a:bodyPr>
          <a:lstStyle/>
          <a:p>
            <a:pPr algn="just"/>
            <a:r>
              <a:rPr lang="he-IL" dirty="0" smtClean="0"/>
              <a:t>מיומנות </a:t>
            </a:r>
            <a:r>
              <a:rPr lang="he-IL" dirty="0"/>
              <a:t>הפענוח הפונולוגית נרכשת בדרך של הוראה מפורשת; היא הכרחית לתחילתה של הקריאה, אך אינה נמשכת לאורך זמן. תפקידה העיקרי הוא לשמש גשר אל הזיהוי האורתוגרפי, כלומר: אל זיהוי המילה בשלמותה. </a:t>
            </a:r>
            <a:endParaRPr lang="he-IL" dirty="0" smtClean="0"/>
          </a:p>
          <a:p>
            <a:pPr algn="just"/>
            <a:r>
              <a:rPr lang="he-IL" dirty="0" smtClean="0"/>
              <a:t>זיהוי </a:t>
            </a:r>
            <a:r>
              <a:rPr lang="he-IL" dirty="0"/>
              <a:t>אורתוגרפי עומד בבסיס הקריאה השוטפת – קריאה שהיא מהירה, מדויקת, אוטומטית ונטולת מאמץ, כך שהקשב מופנה כולו להבנת הטקסט. </a:t>
            </a:r>
            <a:endParaRPr lang="he-IL" dirty="0" smtClean="0"/>
          </a:p>
          <a:p>
            <a:pPr algn="just"/>
            <a:r>
              <a:rPr lang="he-IL" dirty="0" smtClean="0"/>
              <a:t>הפענוח </a:t>
            </a:r>
            <a:r>
              <a:rPr lang="he-IL" dirty="0"/>
              <a:t>הפונולוגי פועל כאמצעי ללימוד עצמי. ככל שהקורא מיומן יותר בפענוח הפונולוגי, וככל שהוא מתנסה בפענוח מוצלח שבו מתרחש זיהוי מדויק של המילה, כך הוא יכול להפנות משאבים למילה השלמה. </a:t>
            </a:r>
            <a:endParaRPr lang="he-IL" dirty="0" smtClean="0"/>
          </a:p>
          <a:p>
            <a:pPr algn="just"/>
            <a:r>
              <a:rPr lang="he-IL" dirty="0" smtClean="0"/>
              <a:t>בדרך </a:t>
            </a:r>
            <a:r>
              <a:rPr lang="he-IL" dirty="0"/>
              <a:t>זו הוא מבסס את הידע על המבנה האורתוגרפי הספציפי של המילה, למשל: פענוח מוצלח ורב-פעמי של המילה </a:t>
            </a:r>
            <a:r>
              <a:rPr lang="he-IL" dirty="0" smtClean="0"/>
              <a:t>חַרְגֹול </a:t>
            </a:r>
            <a:r>
              <a:rPr lang="he-IL" dirty="0"/>
              <a:t>יבסס את זיהוייה כמילה שלמה. </a:t>
            </a:r>
            <a:endParaRPr lang="he-IL" dirty="0" smtClean="0"/>
          </a:p>
          <a:p>
            <a:pPr algn="just"/>
            <a:r>
              <a:rPr lang="he-IL" dirty="0" smtClean="0"/>
              <a:t>נוסף </a:t>
            </a:r>
            <a:r>
              <a:rPr lang="he-IL" dirty="0"/>
              <a:t>על הידע על מילים ספציפיות, הקורא רוכש ידע על המבנה המורפו-אורתוגרפי של מילים בעברית, למשל: מפגש עם מילים שונות בעלות אותו המשקל – התעמלות, התרגשות, התלהבות – יבסס את הידע על המבנה המורפולוגי של המילים האלה, וכאשר בפעם הראשונה הקורא יפגוש בכתב מילה חדשה במשקל זה, למשל, התפעלות, הוא יוכל לפענחה על בסיס ידע זה. </a:t>
            </a:r>
          </a:p>
        </p:txBody>
      </p:sp>
    </p:spTree>
    <p:extLst>
      <p:ext uri="{BB962C8B-B14F-4D97-AF65-F5344CB8AC3E}">
        <p14:creationId xmlns:p14="http://schemas.microsoft.com/office/powerpoint/2010/main" val="363335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" y="1219200"/>
            <a:ext cx="12085982" cy="4692022"/>
          </a:xfrm>
        </p:spPr>
        <p:txBody>
          <a:bodyPr/>
          <a:lstStyle/>
          <a:p>
            <a:r>
              <a:rPr lang="he-IL" dirty="0"/>
              <a:t>מכאן שהמעבר לקריאה שוטפת אינו מתרחש רק בזכות פענוח פונולוגי מיומן, אלא גם בזכות התפתחותו של ידע מורפולוגי המתייחס להכרת מבנה המילים האופייני לשפה. </a:t>
            </a:r>
            <a:endParaRPr lang="he-IL" dirty="0" smtClean="0"/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ידע </a:t>
            </a:r>
            <a:r>
              <a:rPr lang="he-IL" dirty="0"/>
              <a:t>זה הוא קריטי שכן בשפה העברית כל הפעלים, שמות העצם ותארים רבים בנויים ממיזוג של צורן השורש עם צורן התבנית. </a:t>
            </a:r>
            <a:endParaRPr lang="he-IL" dirty="0" smtClean="0"/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השורש </a:t>
            </a:r>
            <a:r>
              <a:rPr lang="he-IL" dirty="0"/>
              <a:t>מכיל שלושה או ארבעה עיצורים הנושאים את משמעות המילה, והתבנית כוללת תנועות ולעתים גם תחיליות או סופיות שהן חלק בלתי נפרד מהתבנית. </a:t>
            </a:r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88181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314C5B3-C47C-E865-7E65-55292EC97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4829" y="609600"/>
            <a:ext cx="8596668" cy="853440"/>
          </a:xfrm>
        </p:spPr>
        <p:txBody>
          <a:bodyPr>
            <a:normAutofit/>
          </a:bodyPr>
          <a:lstStyle/>
          <a:p>
            <a:pPr algn="ctr"/>
            <a:r>
              <a:rPr lang="he-IL" sz="3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כיצד לומדים אוצר מילים חדש?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6390D32-D27B-6F4D-9ECA-777F41629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2" y="1311964"/>
            <a:ext cx="10086535" cy="404191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endParaRPr lang="he-IL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 rtl="1">
              <a:buNone/>
            </a:pPr>
            <a:r>
              <a:rPr lang="he-IL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בכל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שבוע התלמידים ייחשפו לחמש </a:t>
            </a:r>
            <a:r>
              <a:rPr lang="he-IL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עד שבע מילים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 rtl="1">
              <a:buNone/>
            </a:pP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e-I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חשיפה מרובה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התלמיד 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צריך </a:t>
            </a:r>
            <a:r>
              <a:rPr lang="he-I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להיחשף למילה החדשה לפחות 20 פעם </a:t>
            </a:r>
            <a:r>
              <a:rPr lang="he-IL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בשבוע.</a:t>
            </a:r>
          </a:p>
          <a:p>
            <a:pPr marL="0" indent="0" algn="r" rtl="1">
              <a:buNone/>
            </a:pPr>
            <a:endParaRPr lang="he-IL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he-IL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he-IL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he-IL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he-IL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he-IL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אחת המתודות היא באמצעות </a:t>
            </a:r>
            <a:r>
              <a:rPr lang="he-IL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תיבת אוצר המילים.</a:t>
            </a:r>
          </a:p>
          <a:p>
            <a:pPr>
              <a:buFont typeface="Wingdings" panose="05000000000000000000" pitchFamily="2" charset="2"/>
              <a:buChar char="§"/>
            </a:pPr>
            <a:endParaRPr lang="he-IL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1564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07259" y="410817"/>
            <a:ext cx="8596668" cy="675861"/>
          </a:xfrm>
        </p:spPr>
        <p:txBody>
          <a:bodyPr>
            <a:normAutofit/>
          </a:bodyPr>
          <a:lstStyle/>
          <a:p>
            <a:pPr algn="ctr"/>
            <a:r>
              <a:rPr lang="he-IL" sz="25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תיבת אוצר המילים</a:t>
            </a:r>
            <a:endParaRPr lang="he-IL" sz="25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88071" y="1371599"/>
            <a:ext cx="9973994" cy="4988859"/>
          </a:xfrm>
        </p:spPr>
        <p:txBody>
          <a:bodyPr>
            <a:noAutofit/>
          </a:bodyPr>
          <a:lstStyle/>
          <a:p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המורה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תבחר מספר מילים מתיבת האוצר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המורה: בחרתי מילה מתיבת האוצר ואני עומדת לפרק אותה. האם תוכלו להרכיב אותה מחדש ולגלות איזו מילה בחרתי? </a:t>
            </a:r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על הלוח המורה תרשום בתפזורת: ת, ו, פ, כ, פ </a:t>
            </a:r>
          </a:p>
          <a:p>
            <a:pPr marL="0" indent="0">
              <a:buNone/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כל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ילד ינסה להרכיב את המילה מחדש. </a:t>
            </a:r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פעילות </a:t>
            </a:r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נוספת</a:t>
            </a:r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המורה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תבחר מילה מתיבת אוצר המילים ותבקש מהתלמידים לחבר מילים חדשות מהאותיות של המילה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</a:p>
          <a:p>
            <a:pPr marL="0" indent="0">
              <a:buNone/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	דוגמה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כפפות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- כפוף, כפות, פופ, תוף, כף, תוך, פוך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....</a:t>
            </a:r>
          </a:p>
          <a:p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פעילות </a:t>
            </a:r>
            <a:r>
              <a:rPr lang="he-IL" sz="2000" u="sng" dirty="0">
                <a:latin typeface="David" panose="020E0502060401010101" pitchFamily="34" charset="-79"/>
                <a:cs typeface="David" panose="020E0502060401010101" pitchFamily="34" charset="-79"/>
              </a:rPr>
              <a:t>נוספת</a:t>
            </a:r>
            <a:r>
              <a:rPr lang="he-IL" sz="2000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המורה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תבחר מילים שיש ביניהן מכנה משותף. </a:t>
            </a:r>
            <a:endParaRPr lang="he-IL" sz="20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	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דוגמה: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 מספר 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מילים שהמכנה המשותף שלהם הוא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השורש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. מספר מילים שהמכנה המשותף הוא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זכר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			    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ונקבה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</a:rPr>
              <a:t> מספר מילים שהמכנה המשותף הוא </a:t>
            </a:r>
            <a:r>
              <a:rPr lang="he-IL" sz="20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הנושא.</a:t>
            </a:r>
            <a:endParaRPr lang="he-IL" sz="2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490" y="362677"/>
            <a:ext cx="1559336" cy="1346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39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8DBF3F9-B6FE-3E52-DB1C-DF4A56463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3985"/>
          </a:xfrm>
        </p:spPr>
        <p:txBody>
          <a:bodyPr>
            <a:normAutofit fontScale="90000"/>
          </a:bodyPr>
          <a:lstStyle/>
          <a:p>
            <a:pPr algn="ctr"/>
            <a:r>
              <a:rPr lang="he-IL" sz="32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חיבור </a:t>
            </a:r>
            <a:r>
              <a:rPr lang="he-IL" sz="32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משפטים</a:t>
            </a:r>
            <a:br>
              <a:rPr lang="he-IL" sz="3200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בדיבור ובכתיבה</a:t>
            </a:r>
            <a:r>
              <a:rPr lang="he-IL" sz="3200" b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 </a:t>
            </a:r>
            <a:endParaRPr lang="en-US" sz="3200" b="1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284166B-1E1E-3868-57EB-C85BD5785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1309110"/>
            <a:ext cx="11353800" cy="4945916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 </a:t>
            </a: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אחת </a:t>
            </a:r>
            <a:r>
              <a:rPr lang="he-IL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הדרכים על מנת לזכור מילה </a:t>
            </a: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היא </a:t>
            </a:r>
            <a:r>
              <a:rPr lang="he-I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לחבר משפטים עם המילה. </a:t>
            </a:r>
            <a:endParaRPr lang="he-IL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endParaRPr lang="he-IL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כאשר </a:t>
            </a:r>
            <a:r>
              <a:rPr lang="he-IL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אנו מתאמצים ומנסים להרכיב משפט עם המילה אנו מאלצים את עצמנו להבין אותה עד הסוף </a:t>
            </a: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ולהבין     כיצד </a:t>
            </a:r>
            <a:r>
              <a:rPr lang="he-IL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היא מתנהגת בתוך משפט ובאילו הקשרים היא מתאימה. </a:t>
            </a:r>
          </a:p>
          <a:p>
            <a:pPr marL="0" indent="0" algn="r" rtl="1">
              <a:buNone/>
            </a:pPr>
            <a:endParaRPr lang="he-IL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r>
              <a:rPr lang="he-IL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            כאשר </a:t>
            </a:r>
            <a:r>
              <a:rPr lang="he-I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המילה נמצאת בתוך משפט, היא כבר אינה מרחפת בעולם ובמוחנו כמו רוח </a:t>
            </a:r>
            <a:r>
              <a:rPr lang="he-IL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רפאים.</a:t>
            </a:r>
          </a:p>
          <a:p>
            <a:pPr marL="0" indent="0" algn="ctr" rtl="1">
              <a:buNone/>
            </a:pPr>
            <a:r>
              <a:rPr lang="he-IL" sz="2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המילה </a:t>
            </a:r>
            <a:r>
              <a:rPr lang="he-I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מקבלת איזשהו הקשר בראש שלנו. </a:t>
            </a:r>
            <a:endParaRPr lang="he-IL" sz="2000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endParaRPr lang="he-IL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נסו לחבר משפט אחד לפחות בשפה שאותה אתם לומדים אשר כולל את המילה. </a:t>
            </a: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אם יש שם עצם במשפט, נסו לחבר לו כל מיני שמות תואר שונים</a:t>
            </a:r>
            <a:r>
              <a:rPr lang="he-IL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  <a:endParaRPr lang="he-IL" sz="20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 algn="ctr" rtl="1">
              <a:buNone/>
            </a:pPr>
            <a:r>
              <a:rPr lang="he-IL" sz="20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         אם יש פועל, נסו להטות אותו בכל הזמנים והגופים.</a:t>
            </a:r>
            <a:endParaRPr lang="en-US" sz="20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6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26435" y="807644"/>
            <a:ext cx="9396533" cy="5731387"/>
          </a:xfrm>
        </p:spPr>
        <p:txBody>
          <a:bodyPr>
            <a:noAutofit/>
          </a:bodyPr>
          <a:lstStyle/>
          <a:p>
            <a:pPr algn="ctr"/>
            <a:r>
              <a:rPr lang="he-IL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hlinkClick r:id="rId2"/>
              </a:rPr>
              <a:t>אתר </a:t>
            </a:r>
            <a:r>
              <a:rPr lang="he-IL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hlinkClick r:id="rId2"/>
              </a:rPr>
              <a:t>הכתבה -</a:t>
            </a:r>
            <a:r>
              <a:rPr lang="en-US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hlinkClick r:id="rId2"/>
              </a:rPr>
              <a:t> </a:t>
            </a:r>
            <a:endParaRPr lang="he-IL" b="1" u="sng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באתר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זה עליכם להכניס מילים בעברית ואז האתר יקריא לכם את המילה ותצטרכו לכתוב אותה.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/>
            <a:r>
              <a:rPr lang="he-IL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hlinkClick r:id="rId3"/>
              </a:rPr>
              <a:t>תשבץ ותפזורת</a:t>
            </a:r>
            <a:endParaRPr lang="he-IL" b="1" u="sng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הפכו את שינון המילים למשחק! מכל רשימת מילים ניתן ליצור תשבץ 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ותפזורת: </a:t>
            </a:r>
          </a:p>
          <a:p>
            <a:pPr marL="0" indent="0">
              <a:buNone/>
            </a:pP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עליכם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רק להכניס את רשימת המילים, לבחור את גודל התשבץ הרצוי.  </a:t>
            </a:r>
          </a:p>
          <a:p>
            <a:pPr marL="0" indent="0">
              <a:buNone/>
            </a:pP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תשבץ או תפזורת מאלצים אותנו  לזכור את המילה</a:t>
            </a:r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</a:p>
          <a:p>
            <a:pPr marL="0" indent="0">
              <a:buNone/>
            </a:pPr>
            <a:endParaRPr lang="he-IL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lvl="0" indent="0" algn="ctr">
              <a:buNone/>
            </a:pPr>
            <a:r>
              <a:rPr lang="he-IL" b="1" u="sng" dirty="0" smtClean="0">
                <a:solidFill>
                  <a:schemeClr val="accent2"/>
                </a:solidFill>
                <a:latin typeface="Times New Roman" panose="02020603050405020304" pitchFamily="18" charset="0"/>
                <a:cs typeface="David" panose="020E0502060401010101" pitchFamily="34" charset="-79"/>
                <a:hlinkClick r:id="rId4" action="ppaction://hlinkfile"/>
              </a:rPr>
              <a:t>אוצר מילים באמצעות תמונות</a:t>
            </a:r>
            <a:endParaRPr lang="he-IL" b="1" u="sng" dirty="0" smtClean="0">
              <a:solidFill>
                <a:schemeClr val="accent2"/>
              </a:solidFill>
              <a:latin typeface="David" panose="020E0502060401010101" pitchFamily="34" charset="-79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lvl="0" indent="0" algn="ctr">
              <a:buNone/>
            </a:pPr>
            <a:endParaRPr lang="en-US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501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AF05C51-49A1-7C12-E5B4-0D3BA00DB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7133" y="509382"/>
            <a:ext cx="8834512" cy="593380"/>
          </a:xfrm>
        </p:spPr>
        <p:txBody>
          <a:bodyPr>
            <a:noAutofit/>
          </a:bodyPr>
          <a:lstStyle/>
          <a:p>
            <a:pPr algn="ctr"/>
            <a:r>
              <a:rPr lang="he-IL" sz="2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שילוב שיעורי שפה עם תנועה</a:t>
            </a:r>
            <a:r>
              <a:rPr lang="he-IL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/>
            </a:r>
            <a:br>
              <a:rPr lang="he-IL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18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100% השתתפות פעילה</a:t>
            </a:r>
            <a:endParaRPr lang="he-IL" sz="1800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BEA3536-4D96-EAF6-7D99-ABBFDE06E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8324" y="1412045"/>
            <a:ext cx="9354811" cy="4867732"/>
          </a:xfrm>
        </p:spPr>
        <p:txBody>
          <a:bodyPr>
            <a:normAutofit/>
          </a:bodyPr>
          <a:lstStyle/>
          <a:p>
            <a:pPr algn="r" rtl="1"/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לאחר שהילדים למדו 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שורשים ומשפחות מילים, זה הזמן לתרגל את מה 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שלמדו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קצת אחרת, בשילוב תנועה.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 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 rtl="1"/>
            <a:r>
              <a:rPr lang="he-IL" sz="2000" b="1" u="sng" dirty="0" smtClean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כדור</a:t>
            </a:r>
            <a:endParaRPr lang="en-US" sz="2000" b="1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 rtl="1"/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התלמידים עומדים במעגל, המורה עומדת באמצע המעגל ומוסרת לתלמידים </a:t>
            </a:r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כדור.</a:t>
            </a:r>
          </a:p>
          <a:p>
            <a:pPr algn="ctr" rtl="1"/>
            <a:r>
              <a:rPr lang="he-IL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בזמן המסירה אומרת שורש והתלמיד עונה לה מילה שמתאימה לשורש.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 rtl="1"/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לדוגמה: המורה אומרת: "</a:t>
            </a:r>
            <a:r>
              <a:rPr lang="he-IL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כ.ת.ב</a:t>
            </a:r>
            <a:r>
              <a:rPr lang="he-IL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" ומוסרת את הכדור לתלמיד והתלמיד עונה: כתיבה.</a:t>
            </a:r>
          </a:p>
          <a:p>
            <a:pPr algn="ctr"/>
            <a:endParaRPr lang="he-IL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/>
            <a:r>
              <a:rPr lang="he-IL" sz="20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חבל</a:t>
            </a:r>
          </a:p>
          <a:p>
            <a:pPr algn="ctr"/>
            <a:r>
              <a:rPr lang="he-IL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מניחים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חבל על הרצפה, מספר ילדים עומדים בצד אחד של החבל.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ctr"/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המורה אומרת שורש, למשל: </a:t>
            </a:r>
            <a:r>
              <a:rPr lang="he-IL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ק.פ.צ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 הילדים צריכים לומר מילה המתאימה לשורש ולקפוץ מעבר לחבל:</a:t>
            </a:r>
          </a:p>
          <a:p>
            <a:pPr algn="ctr"/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קפיצה, קופץ, קופצים, קפצנו, קפצתם...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>
              <a:solidFill>
                <a:schemeClr val="tx1"/>
              </a:solidFill>
            </a:endParaRPr>
          </a:p>
          <a:p>
            <a:pPr algn="r" rtl="1"/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6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153794</TotalTime>
  <Words>3540</Words>
  <Application>Microsoft Office PowerPoint</Application>
  <PresentationFormat>מסך רחב</PresentationFormat>
  <Paragraphs>450</Paragraphs>
  <Slides>46</Slides>
  <Notes>0</Notes>
  <HiddenSlides>4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46</vt:i4>
      </vt:variant>
    </vt:vector>
  </HeadingPairs>
  <TitlesOfParts>
    <vt:vector size="55" baseType="lpstr">
      <vt:lpstr>Arial</vt:lpstr>
      <vt:lpstr>Calibri</vt:lpstr>
      <vt:lpstr>Century Gothic</vt:lpstr>
      <vt:lpstr>David</vt:lpstr>
      <vt:lpstr>Gisha</vt:lpstr>
      <vt:lpstr>Times New Roman</vt:lpstr>
      <vt:lpstr>Wingdings</vt:lpstr>
      <vt:lpstr>Wingdings 3</vt:lpstr>
      <vt:lpstr>עשן מתפתל</vt:lpstr>
      <vt:lpstr>קליטה מיטבית של העולים תוכנית יע"ל מסייעת לתלמידים להשתלב בכיתת האם  לימודית, חברתית ותרבותית. </vt:lpstr>
      <vt:lpstr>מאוצר מילים לקידום שטף בקריאה</vt:lpstr>
      <vt:lpstr>  אוצר המילים מהווה בסיס חשוב לתפקוד בארבע מיומנויות השפה:  דיבור, קריאה, כתיבה והאזנה. </vt:lpstr>
      <vt:lpstr>מצגת של PowerPoint‏</vt:lpstr>
      <vt:lpstr>כיצד לומדים אוצר מילים חדש?</vt:lpstr>
      <vt:lpstr>תיבת אוצר המילים</vt:lpstr>
      <vt:lpstr>חיבור משפטים בדיבור ובכתיבה </vt:lpstr>
      <vt:lpstr>מצגת של PowerPoint‏</vt:lpstr>
      <vt:lpstr>שילוב שיעורי שפה עם תנועה 100% השתתפות פעילה</vt:lpstr>
      <vt:lpstr>חבלים, נכון או לא נכון </vt:lpstr>
      <vt:lpstr>מצגת של PowerPoint‏</vt:lpstr>
      <vt:lpstr>שדה סמניטי – רשתות מילים סמנטיות</vt:lpstr>
      <vt:lpstr>מצגת של PowerPoint‏</vt:lpstr>
      <vt:lpstr>הטקסט האישי – חיבור רגשי למילה</vt:lpstr>
      <vt:lpstr>קידום שטף הקריאה</vt:lpstr>
      <vt:lpstr>מדוע חשוב לשפר את שטף הקריאה? </vt:lpstr>
      <vt:lpstr>משפרים שטף – משפרים הבנה</vt:lpstr>
      <vt:lpstr>שיפור קצב הקריאה  אסטרטגיות להגברת הקצב: </vt:lpstr>
      <vt:lpstr>הרכיבים המשפיעים על שטף הקריאה</vt:lpstr>
      <vt:lpstr>אסטרטגיית  דיוק הקריאה </vt:lpstr>
      <vt:lpstr>מצגת של PowerPoint‏</vt:lpstr>
      <vt:lpstr>שטף הקריאה משפיע על הבנת הנקרא</vt:lpstr>
      <vt:lpstr>יתרונות העבודה עם תבניות מורפולוגיות</vt:lpstr>
      <vt:lpstr>ידע תחבירי</vt:lpstr>
      <vt:lpstr>חשיבות המורפולוגיה  והתחביר ותמיד מתוך הקשר</vt:lpstr>
      <vt:lpstr>מצגת של PowerPoint‏</vt:lpstr>
      <vt:lpstr>כינויי  השייכות - אחד הנושאים שמקשים על ילדים בפיענוח בקריאה</vt:lpstr>
      <vt:lpstr>תעודת זהות למילה</vt:lpstr>
      <vt:lpstr>פירוק מילים</vt:lpstr>
      <vt:lpstr>מצגת של PowerPoint‏</vt:lpstr>
      <vt:lpstr>שיפור הנגנה</vt:lpstr>
      <vt:lpstr>מסגרת מומלצת להטמעת החוקים המורפולוגיים בכיתה:</vt:lpstr>
      <vt:lpstr>סיכום ביניים  </vt:lpstr>
      <vt:lpstr>איך מסייעים ? </vt:lpstr>
      <vt:lpstr>מצגת של PowerPoint‏</vt:lpstr>
      <vt:lpstr>מצגת של PowerPoint‏</vt:lpstr>
      <vt:lpstr>מצגת של PowerPoint‏</vt:lpstr>
      <vt:lpstr>מצגת של PowerPoint‏</vt:lpstr>
      <vt:lpstr>פעילות "זיהוי משפטים" שלב 1: פירוק הטקסט למשפטים בודדים</vt:lpstr>
      <vt:lpstr>מצגת של PowerPoint‏</vt:lpstr>
      <vt:lpstr>מצגת של PowerPoint‏</vt:lpstr>
      <vt:lpstr>מצגת של PowerPoint‏</vt:lpstr>
      <vt:lpstr>חוק התוכי - חוק מדהים שיציל אתכם ממאות (!) שגיאות כתיב בעברית </vt:lpstr>
      <vt:lpstr>מענה  דיפרנציאלי</vt:lpstr>
      <vt:lpstr>מקריאה מפענחת לקריאה שוטפת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Esti Bernstian</dc:creator>
  <cp:lastModifiedBy>Vered Weintraub</cp:lastModifiedBy>
  <cp:revision>495</cp:revision>
  <dcterms:created xsi:type="dcterms:W3CDTF">2025-05-29T03:38:26Z</dcterms:created>
  <dcterms:modified xsi:type="dcterms:W3CDTF">2025-11-16T06:44:27Z</dcterms:modified>
</cp:coreProperties>
</file>