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ered Weintraub" initials="VW" lastIdx="13" clrIdx="0">
    <p:extLst>
      <p:ext uri="{19B8F6BF-5375-455C-9EA6-DF929625EA0E}">
        <p15:presenceInfo xmlns:p15="http://schemas.microsoft.com/office/powerpoint/2012/main" userId="S-1-5-21-1478584003-1128799915-1539857752-3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5-25T11:39:45.230" idx="13">
    <p:pos x="4653" y="3223"/>
    <p:text>סידרתי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476E69-E9F3-4251-8A38-3767DDDC59F1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BAC6A1-3CBF-4D69-944A-486F0ADD4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23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קבוצת יע"ל היוותה לאורך השנה מקום של שייכות של קבוצת השווים, מקום נוח לשתף ולהשתתף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B0C8B-FE95-41C4-815B-AB44D9E24B1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6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B0C8B-FE95-41C4-815B-AB44D9E24B1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61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6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8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41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89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04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1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51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29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2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45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E2AF-4FFF-4532-96C0-21A251086FC3}" type="datetimeFigureOut">
              <a:rPr lang="he-IL" smtClean="0"/>
              <a:t>ב'/סיון/תשפ"ה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1C7F-1418-45C2-A97F-45EC9BEC0D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5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5A29A4-1427-422C-9FB9-2D1335F4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0320" y="426721"/>
            <a:ext cx="10515600" cy="1325563"/>
          </a:xfrm>
        </p:spPr>
        <p:txBody>
          <a:bodyPr/>
          <a:lstStyle/>
          <a:p>
            <a:r>
              <a:rPr lang="he-IL" dirty="0"/>
              <a:t>מהי פרידה?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AEDD566-F62B-4BAB-B51C-CEF75E7D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פרידה היא מעבר - רגע שבו משהו נגמר – (קשר, תקופה, שגרה) </a:t>
            </a:r>
          </a:p>
          <a:p>
            <a:pPr marL="0" indent="0">
              <a:buNone/>
            </a:pPr>
            <a:r>
              <a:rPr lang="he-IL" dirty="0"/>
              <a:t>  ומתחיל משהו חדש.</a:t>
            </a:r>
          </a:p>
          <a:p>
            <a:pPr algn="ctr"/>
            <a:r>
              <a:rPr lang="he-IL" b="1" dirty="0"/>
              <a:t>עבור ילדים</a:t>
            </a:r>
            <a:r>
              <a:rPr lang="he-IL" dirty="0"/>
              <a:t>, פרידות מתרחשות לעיתים קרובות: ממורה, מחברים, מכיתה, ממערכת מוכרת, ממולדת או משפה.</a:t>
            </a:r>
          </a:p>
          <a:p>
            <a:r>
              <a:rPr lang="he-IL" dirty="0"/>
              <a:t>לתלמידים עולים, פרידה יכולה לעורר זיכרונות של מעברים קודמים, אובדן, או חוסר שליטה, או אי ודאות.</a:t>
            </a:r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5E6B81C6-46B1-44E8-AD69-AAECA8DC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F1948AB-074B-42B1-8265-F25DE18971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8" y="77624"/>
            <a:ext cx="2880483" cy="7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9A575-5861-4B52-B9EF-8B5B02FA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913450"/>
            <a:ext cx="10515600" cy="1325563"/>
          </a:xfrm>
        </p:spPr>
        <p:txBody>
          <a:bodyPr/>
          <a:lstStyle/>
          <a:p>
            <a:r>
              <a:rPr lang="he-IL" dirty="0"/>
              <a:t>כיתות ד’-ו’ – מיקוד בתובנות, שיח עמוק וכתיבה אישית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AC788-CA7B-43FD-9ACF-6FEC0FAB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464" y="2178052"/>
            <a:ext cx="5880651" cy="4109624"/>
          </a:xfrm>
        </p:spPr>
        <p:txBody>
          <a:bodyPr>
            <a:normAutofit/>
          </a:bodyPr>
          <a:lstStyle/>
          <a:p>
            <a:r>
              <a:rPr lang="he-IL" b="1" u="sng" dirty="0"/>
              <a:t>מאפיינים של תלמידים עולים בגיל זה:</a:t>
            </a:r>
          </a:p>
          <a:p>
            <a:r>
              <a:rPr lang="he-IL" dirty="0"/>
              <a:t>יכולים להביע רגשות ומחשבות</a:t>
            </a:r>
          </a:p>
          <a:p>
            <a:pPr marL="0" indent="0">
              <a:buNone/>
            </a:pPr>
            <a:r>
              <a:rPr lang="he-IL" dirty="0"/>
              <a:t>     אבל לפעמים מתקשים בשפה.	</a:t>
            </a:r>
          </a:p>
          <a:p>
            <a:r>
              <a:rPr lang="he-IL" dirty="0"/>
              <a:t>מתמודדים עם פערי זהות וקליטה </a:t>
            </a:r>
          </a:p>
          <a:p>
            <a:pPr marL="0" indent="0">
              <a:buNone/>
            </a:pPr>
            <a:r>
              <a:rPr lang="he-IL" dirty="0"/>
              <a:t>   חשוב לעבד את חוויות המעבר.</a:t>
            </a:r>
          </a:p>
          <a:p>
            <a:r>
              <a:rPr lang="he-IL" dirty="0"/>
              <a:t>שואפים להכרה, תחושת ערך </a:t>
            </a:r>
          </a:p>
          <a:p>
            <a:pPr marL="0" indent="0">
              <a:buNone/>
            </a:pPr>
            <a:r>
              <a:rPr lang="he-IL" dirty="0"/>
              <a:t>   ותחושת הישג.</a:t>
            </a:r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617F8385-C30D-4B1F-96ED-0E3C246ACE32}"/>
              </a:ext>
            </a:extLst>
          </p:cNvPr>
          <p:cNvSpPr txBox="1">
            <a:spLocks/>
          </p:cNvSpPr>
          <p:nvPr/>
        </p:nvSpPr>
        <p:spPr>
          <a:xfrm>
            <a:off x="0" y="2321655"/>
            <a:ext cx="5496339" cy="4109624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רעיונות:	</a:t>
            </a:r>
          </a:p>
          <a:p>
            <a:pPr marL="0" indent="0">
              <a:buNone/>
            </a:pPr>
            <a:r>
              <a:rPr lang="he-IL" u="sng" dirty="0"/>
              <a:t>•“מכתב לעצמי העתידי” </a:t>
            </a:r>
            <a:r>
              <a:rPr lang="he-IL" dirty="0"/>
              <a:t>– כל תלמיד כותב מכתב לעצמו ביוני הבא: מה הוא מקווה שיזכור, ירגיש, ישיג.	</a:t>
            </a:r>
          </a:p>
          <a:p>
            <a:pPr marL="0" indent="0">
              <a:buNone/>
            </a:pPr>
            <a:r>
              <a:rPr lang="he-IL" u="sng" dirty="0"/>
              <a:t>•“מסע השנה שלי – מפת קליטה” </a:t>
            </a:r>
            <a:r>
              <a:rPr lang="he-IL" dirty="0"/>
              <a:t>– פעילות חזותית: מציירים מסלול על גבי מפה או דף – מדינה קודמת &gt; ישראל &gt; רגעים חשובים בשנה.	</a:t>
            </a:r>
          </a:p>
          <a:p>
            <a:pPr marL="0" indent="0">
              <a:buNone/>
            </a:pPr>
            <a:r>
              <a:rPr lang="he-IL" u="sng" dirty="0"/>
              <a:t>•“כוכב אישי” </a:t>
            </a:r>
            <a:r>
              <a:rPr lang="he-IL" dirty="0"/>
              <a:t>– כל תלמיד בונה כוכב ועל כל קרן – תכונה או הישג אישי שלו מהשנה.	</a:t>
            </a:r>
          </a:p>
          <a:p>
            <a:pPr marL="0" indent="0">
              <a:buNone/>
            </a:pPr>
            <a:r>
              <a:rPr lang="he-IL" u="sng" dirty="0"/>
              <a:t>•“משפט לחבר” </a:t>
            </a:r>
            <a:r>
              <a:rPr lang="he-IL" dirty="0"/>
              <a:t>– כל תלמיד מקבל טבלה עם שמות החברים – וכותב משפט מחזק/מעודד לכל אחד.	</a:t>
            </a:r>
          </a:p>
          <a:p>
            <a:pPr marL="0" indent="0">
              <a:buNone/>
            </a:pPr>
            <a:r>
              <a:rPr lang="he-IL" u="sng" dirty="0"/>
              <a:t>•“טקס תעודות הוקרה” </a:t>
            </a:r>
            <a:r>
              <a:rPr lang="he-IL" dirty="0"/>
              <a:t>– תעודה הומוריסטית או אישית לכל תלמיד (למשל: “כוכב החיוך”, “אלוף ההשתפרות בעברית”, “חבר למופת”).⸻</a:t>
            </a:r>
          </a:p>
        </p:txBody>
      </p:sp>
      <p:pic>
        <p:nvPicPr>
          <p:cNvPr id="5" name="מציין מיקום תוכן 16">
            <a:extLst>
              <a:ext uri="{FF2B5EF4-FFF2-40B4-BE49-F238E27FC236}">
                <a16:creationId xmlns:a16="http://schemas.microsoft.com/office/drawing/2014/main" id="{A092C8C4-43FD-4F44-9170-17CDE6326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6F357CB-DBFC-4FF3-803E-A493E478DB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2" y="-3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75A0BD-5373-4FA7-855F-309341F5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8840" y="4267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דברי פרידה מהמורה לתלמידים</a:t>
            </a:r>
            <a:br>
              <a:rPr lang="he-IL" dirty="0"/>
            </a:br>
            <a:r>
              <a:rPr lang="he-IL" sz="3600" dirty="0"/>
              <a:t>קלילות מצחיקות ומרגשות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F6498B-934C-4723-B534-D6AF868E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dirty="0"/>
              <a:t>תלמידים אהובים, </a:t>
            </a:r>
          </a:p>
          <a:p>
            <a:pPr marL="0" indent="0">
              <a:buNone/>
            </a:pPr>
            <a:r>
              <a:rPr lang="he-IL" dirty="0"/>
              <a:t>השנה שלנו הגיעה לסיומה,</a:t>
            </a:r>
          </a:p>
          <a:p>
            <a:pPr marL="0" indent="0">
              <a:buNone/>
            </a:pPr>
            <a:r>
              <a:rPr lang="he-IL" dirty="0"/>
              <a:t>עברנו יחד דרך ארוכה – מהקושי לפתוח ספר, לכתוב תשובה ועד לרגע שבו חלק מכם התחילו לשאול שאלות </a:t>
            </a:r>
          </a:p>
          <a:p>
            <a:pPr marL="0" indent="0">
              <a:buNone/>
            </a:pPr>
            <a:r>
              <a:rPr lang="he-IL" dirty="0"/>
              <a:t>לפני שאלתי “מי לא מבין?”(התקדמות זה משהו חשוב גם אם הוא קטן, כן!)</a:t>
            </a:r>
          </a:p>
          <a:p>
            <a:pPr marL="0" indent="0">
              <a:buNone/>
            </a:pPr>
            <a:r>
              <a:rPr lang="he-IL" dirty="0"/>
              <a:t>למדנו על אותיות, על מספרים, על חגים, למדנו על חברות, על סבלנות, על עזרה הדדית, אכלנו יחד הגשנו וסידרנו</a:t>
            </a:r>
          </a:p>
          <a:p>
            <a:pPr marL="0" indent="0">
              <a:buNone/>
            </a:pPr>
            <a:r>
              <a:rPr lang="he-IL" dirty="0"/>
              <a:t>והתרגלו לאוכל הישראלי.</a:t>
            </a:r>
          </a:p>
          <a:p>
            <a:pPr marL="0" indent="0">
              <a:buNone/>
            </a:pPr>
            <a:r>
              <a:rPr lang="he-IL" dirty="0"/>
              <a:t>אני נפרדת מכם בגאווה ובנחת –לא רק בגלל מה שלמדתם, אלא גם בגלל מי שנהייתם.</a:t>
            </a:r>
          </a:p>
          <a:p>
            <a:pPr marL="0" indent="0">
              <a:buNone/>
            </a:pPr>
            <a:r>
              <a:rPr lang="he-IL" dirty="0"/>
              <a:t>חלק מכם נהיו אמיצים יותר, חלק מרוכזים יותר, וחלק פשוט למדו לנסות שוב ושוב ולא לוותר.</a:t>
            </a:r>
          </a:p>
          <a:p>
            <a:pPr marL="0" indent="0">
              <a:buNone/>
            </a:pPr>
            <a:r>
              <a:rPr lang="he-IL" dirty="0"/>
              <a:t>תודה על כל זה. </a:t>
            </a:r>
          </a:p>
          <a:p>
            <a:pPr marL="0" indent="0">
              <a:buNone/>
            </a:pPr>
            <a:r>
              <a:rPr lang="he-IL" dirty="0"/>
              <a:t>אני יוצאים לחופש הגדול ושולחת אתכם עם שתי משימות:	</a:t>
            </a:r>
          </a:p>
          <a:p>
            <a:pPr marL="514350" indent="-514350">
              <a:buAutoNum type="arabicPeriod"/>
            </a:pPr>
            <a:r>
              <a:rPr lang="he-IL" dirty="0"/>
              <a:t>לנוח, ליהנות, ולא לשכוח לשתות מים (ולא רק קולה).	</a:t>
            </a:r>
          </a:p>
          <a:p>
            <a:pPr marL="514350" indent="-514350">
              <a:buAutoNum type="arabicPeriod"/>
            </a:pPr>
            <a:r>
              <a:rPr lang="he-IL" dirty="0"/>
              <a:t>לזכור שתמיד יש בכם כוח ללמוד ולהצליח – גם אם המורה לא לידכם. </a:t>
            </a:r>
          </a:p>
          <a:p>
            <a:pPr marL="0" indent="0">
              <a:buNone/>
            </a:pPr>
            <a:r>
              <a:rPr lang="he-IL" dirty="0"/>
              <a:t>  ואל תשכחו שאני בשבילכם הייתי ותמיד אהיה.</a:t>
            </a:r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3CB5FEEF-0A34-4B38-800F-BBFC77DC3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4CE3E1C-ADD5-415E-AD93-12C78F4750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8" y="7619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9491F1-9A64-4212-8024-778429B9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800" y="111430"/>
            <a:ext cx="10515600" cy="646332"/>
          </a:xfrm>
        </p:spPr>
        <p:txBody>
          <a:bodyPr>
            <a:noAutofit/>
          </a:bodyPr>
          <a:lstStyle/>
          <a:p>
            <a:r>
              <a:rPr lang="he-IL" dirty="0"/>
              <a:t>דברי פרידה מהמורה לתלמידים 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F8948B-E975-4D95-9FA1-5F45E2C4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477408"/>
            <a:ext cx="11538008" cy="5380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שלום ילדים מתוקים,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השנה למדנו הרבה דברים –עברית, מספרים, חגים… וגם איך לאכול יחד ואוכל ישראלי.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לפעמים היה קצת קשה – למשל כששאלתי “מה שלומכם?” וחצי כיתה ענתה “אני </a:t>
            </a:r>
            <a:r>
              <a:rPr lang="he-IL" sz="2400" dirty="0" err="1"/>
              <a:t>כן”.אבל</a:t>
            </a:r>
            <a:r>
              <a:rPr lang="he-IL" sz="2400" dirty="0"/>
              <a:t> עם הזמן התחלתם להבין יותר, לדבר יותר, לחייך יותר – והלב שלי התמלא גאווה.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אני זוכרת את הפעם הראשונה שאמרתם “המורה, אני צריך עזרה” –וזה היה בעברית! (ואז באמת הייתם צריכים עזרה, כי איבדתם את המחברת או העיפרון…).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בחופש הגדול תמשיכו לשחק, לטייל, ולשכוח את שיעורי הבית – זה בסדר, גם אני שוכחת אותם עכשיו.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/>
              <a:t>אבל אל תשכחו – כל מילה בעברית שאתם אומרים, היא צעד גדול. וגם – כל מי שאומר “שוקו” במקום “קקאו” – עבר קליטה מוצלחת במיוחד. תודה לכם על חיבוקים, על שאלות מצחיקות, ועל לב ענק. נתראה בספטמבר – עם עוד מילים וחיוכים!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54AE6D5-7E43-4CF5-9833-54B4051AA964}"/>
              </a:ext>
            </a:extLst>
          </p:cNvPr>
          <p:cNvSpPr/>
          <p:nvPr/>
        </p:nvSpPr>
        <p:spPr>
          <a:xfrm>
            <a:off x="915725" y="61309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/>
              <a:t>קלילות, מצחיקות ומרגשות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3224BEB-FAB1-4202-8976-67BCF39318EA}"/>
              </a:ext>
            </a:extLst>
          </p:cNvPr>
          <p:cNvSpPr/>
          <p:nvPr/>
        </p:nvSpPr>
        <p:spPr>
          <a:xfrm>
            <a:off x="5989320" y="1004004"/>
            <a:ext cx="5649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/>
              <a:t>מותאמת לתלמידים בכיתות א'-ג' עולים:</a:t>
            </a:r>
          </a:p>
        </p:txBody>
      </p:sp>
      <p:pic>
        <p:nvPicPr>
          <p:cNvPr id="8" name="מציין מיקום תוכן 16">
            <a:extLst>
              <a:ext uri="{FF2B5EF4-FFF2-40B4-BE49-F238E27FC236}">
                <a16:creationId xmlns:a16="http://schemas.microsoft.com/office/drawing/2014/main" id="{959B5C43-D6A4-4B7E-8CBA-7F697F7E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724E8F1-2363-44D7-84CB-A639A8F2DB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58" y="-19482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9491F1-9A64-4212-8024-778429B9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8760" y="192474"/>
            <a:ext cx="10515600" cy="646332"/>
          </a:xfrm>
        </p:spPr>
        <p:txBody>
          <a:bodyPr>
            <a:normAutofit fontScale="90000"/>
          </a:bodyPr>
          <a:lstStyle/>
          <a:p>
            <a:r>
              <a:rPr lang="he-IL" dirty="0"/>
              <a:t>דברי פרידה מהמורה לתלמידים 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54AE6D5-7E43-4CF5-9833-54B4051AA964}"/>
              </a:ext>
            </a:extLst>
          </p:cNvPr>
          <p:cNvSpPr/>
          <p:nvPr/>
        </p:nvSpPr>
        <p:spPr>
          <a:xfrm>
            <a:off x="2137039" y="7002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קלילות, מצחיקות ומרגשות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82861CA-1EEB-415A-A30C-A57C3D626C88}"/>
              </a:ext>
            </a:extLst>
          </p:cNvPr>
          <p:cNvSpPr/>
          <p:nvPr/>
        </p:nvSpPr>
        <p:spPr>
          <a:xfrm>
            <a:off x="7316028" y="1346638"/>
            <a:ext cx="365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תלמידים יותר בוגרים כיתות ד’-ו’ עולים: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42EBC5B-BB10-4491-BC08-2A6A8A99BBD6}"/>
              </a:ext>
            </a:extLst>
          </p:cNvPr>
          <p:cNvSpPr/>
          <p:nvPr/>
        </p:nvSpPr>
        <p:spPr>
          <a:xfrm>
            <a:off x="838200" y="1715970"/>
            <a:ext cx="10002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ילדים יקרים,</a:t>
            </a:r>
          </a:p>
          <a:p>
            <a:r>
              <a:rPr lang="he-IL" sz="2400" dirty="0"/>
              <a:t>אתם לא מאמינים כמה התבגרתם השנה –בהתחלה הייתם ביישנים, לפעמים אפילו לחשתם את התשובות…והיום? אתם כבר יודעים לתקן את המורה בעברית. (זה בסדר, אני אוהבת את זה, לפעמים.)אני גאה בכם – לא רק על הלימודים, אלא גם על האומץ. לבוא למדינה חדשה, לשבת בכיתה שלא מבינים בה הכול, ולהתעקש להצליח –זה לא קל, אבל אתם עשיתם את זה בענק.</a:t>
            </a:r>
          </a:p>
          <a:p>
            <a:r>
              <a:rPr lang="he-IL" sz="2400" dirty="0"/>
              <a:t>כן, גם כשאמרתם בטעות “אני שותה עפרון” במקום “אני כותב בעפרון”. קורה לטובים ביותר.</a:t>
            </a:r>
          </a:p>
          <a:p>
            <a:r>
              <a:rPr lang="he-IL" sz="2400" dirty="0"/>
              <a:t>בחופש תתמלאו באנרגיה, תשחקו, תצחקו, תחלמו בעברית – וגם בשפה של הבית. כי אתם לא צריכים לבחור – אתם שילוב נפלא של שני עולמות.</a:t>
            </a:r>
          </a:p>
          <a:p>
            <a:r>
              <a:rPr lang="he-IL" sz="2400" dirty="0"/>
              <a:t>ואל תשכחו: גם כשאין שיעור – תמיד יש דרך ללמוד משהו חדש.</a:t>
            </a:r>
          </a:p>
          <a:p>
            <a:r>
              <a:rPr lang="he-IL" sz="2400" dirty="0"/>
              <a:t>וגם כשאין מורה – אתם עדיין יכולים להיות תלמידים מעולים.</a:t>
            </a:r>
          </a:p>
        </p:txBody>
      </p:sp>
      <p:pic>
        <p:nvPicPr>
          <p:cNvPr id="10" name="מציין מיקום תוכן 16">
            <a:extLst>
              <a:ext uri="{FF2B5EF4-FFF2-40B4-BE49-F238E27FC236}">
                <a16:creationId xmlns:a16="http://schemas.microsoft.com/office/drawing/2014/main" id="{5B1E6918-0E49-4367-A43F-D20B50D35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4081B37-4AF4-4258-976C-896E5DA329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37" y="0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D01FC3-266E-40B9-839E-12DECC9F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5520" y="481219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he-IL" dirty="0"/>
              <a:t>רעיונות למבנה מפגש</a:t>
            </a:r>
            <a:br>
              <a:rPr lang="he-IL" dirty="0"/>
            </a:br>
            <a:endParaRPr lang="he-IL" sz="2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CB7AC09-A7A4-4F56-9EE0-8FE25C96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58" y="1291228"/>
            <a:ext cx="10764283" cy="5282315"/>
          </a:xfrm>
        </p:spPr>
        <p:txBody>
          <a:bodyPr>
            <a:normAutofit fontScale="62500" lnSpcReduction="20000"/>
          </a:bodyPr>
          <a:lstStyle/>
          <a:p>
            <a:r>
              <a:rPr lang="he-IL" sz="3200" dirty="0"/>
              <a:t>מבנה הפעילות:	</a:t>
            </a:r>
          </a:p>
          <a:p>
            <a:r>
              <a:rPr lang="he-IL" sz="3200" dirty="0"/>
              <a:t> פתיחה – “התחלה בסימן תודה” - המורה פותח/ת בדברי תודה לתלמידים, על הדרך     </a:t>
            </a:r>
          </a:p>
          <a:p>
            <a:pPr marL="0" indent="0">
              <a:buNone/>
            </a:pPr>
            <a:r>
              <a:rPr lang="he-IL" sz="3200" dirty="0"/>
              <a:t>    שעברו, ההתמודדות, הצמיחה והמאמץ. אפשר להקרין תמונות מהשנה/להשמיע שיר מתאים  </a:t>
            </a:r>
          </a:p>
          <a:p>
            <a:pPr marL="0" indent="0">
              <a:buNone/>
            </a:pPr>
            <a:r>
              <a:rPr lang="he-IL" sz="3200" dirty="0"/>
              <a:t>    בעברית או בשפת אם של חלק מהתלמידים.	</a:t>
            </a:r>
          </a:p>
          <a:p>
            <a:r>
              <a:rPr lang="he-IL" sz="3200" dirty="0"/>
              <a:t> שיח מסכם – “רגע שאני זוכר מהשנה” פעילות שיח בקבוצות קטנות/מעגל – כל תלמיד משתף רגע </a:t>
            </a:r>
          </a:p>
          <a:p>
            <a:pPr marL="0" indent="0">
              <a:buNone/>
            </a:pPr>
            <a:r>
              <a:rPr lang="he-IL" sz="3200" dirty="0"/>
              <a:t>    משמעותי שעבר עליו השנה.	</a:t>
            </a:r>
          </a:p>
          <a:p>
            <a:r>
              <a:rPr lang="he-IL" sz="3200" dirty="0"/>
              <a:t> פעילות יצירתית – “המזוודה שלי לשנה הבאה” יצירה אישית בה התלמידים כותבים/מציירים מה הם </a:t>
            </a:r>
          </a:p>
          <a:p>
            <a:pPr marL="0" indent="0">
              <a:buNone/>
            </a:pPr>
            <a:r>
              <a:rPr lang="he-IL" sz="3200" dirty="0"/>
              <a:t>    “לוקחים איתם” מהשנה ומה הם “משאירים מאחור”.	</a:t>
            </a:r>
          </a:p>
          <a:p>
            <a:r>
              <a:rPr lang="he-IL" sz="3200" dirty="0"/>
              <a:t> פעילות הוקרה – “מילים טובות לחברים” כל תלמיד מקבל מעטפה/דף שמוקדש לו, וחבריו כותבים לו </a:t>
            </a:r>
          </a:p>
          <a:p>
            <a:pPr marL="0" indent="0">
              <a:buNone/>
            </a:pPr>
            <a:r>
              <a:rPr lang="he-IL" sz="3200" dirty="0"/>
              <a:t>     משפט מחזק או מילה טובה.	</a:t>
            </a:r>
          </a:p>
          <a:p>
            <a:r>
              <a:rPr lang="he-IL" sz="3200" dirty="0"/>
              <a:t> סיום סמלי וחווייתי – “שיר פרידה/משחק מסכם/תעודות” שיר ששרים יחד, סרטון קצר או תעודות עם </a:t>
            </a:r>
          </a:p>
          <a:p>
            <a:pPr marL="0" indent="0">
              <a:buNone/>
            </a:pPr>
            <a:r>
              <a:rPr lang="he-IL" sz="3200" dirty="0"/>
              <a:t>    משפט מותאם אישית. אפשר לשלב שפה של התלמידים או סמלים מהתרבות שלהם. 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                                  * </a:t>
            </a:r>
            <a:r>
              <a:rPr lang="he-IL" b="1" u="sng" dirty="0"/>
              <a:t>שימו לב שמבנה אינו למפגש אחר אלא לתהליך</a:t>
            </a:r>
            <a:r>
              <a:rPr lang="he-IL" dirty="0"/>
              <a:t>.</a:t>
            </a:r>
          </a:p>
          <a:p>
            <a:pPr marL="0" indent="0" algn="ctr">
              <a:buNone/>
            </a:pPr>
            <a:r>
              <a:rPr lang="he-IL" dirty="0"/>
              <a:t>✨ 		</a:t>
            </a:r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ED53B586-5068-48F0-AAEA-E6959813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A699A66-E859-4C89-80BC-9050F9B5C8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17" y="16381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29140F-27F5-497C-BAFD-A5C751DF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דרכי פעולה מוצעות	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F48E51-ADF3-4BA3-90A6-B2532FEB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e-IL" dirty="0"/>
              <a:t>מעגל שיתוף – כל תלמיד משתף רגע משמעותי מהשנה, חוויה או תובנה  </a:t>
            </a:r>
          </a:p>
          <a:p>
            <a:pPr marL="0" indent="0">
              <a:buNone/>
            </a:pPr>
            <a:r>
              <a:rPr lang="he-IL" dirty="0"/>
              <a:t>      שלמד.	</a:t>
            </a:r>
          </a:p>
          <a:p>
            <a:pPr marL="0" indent="0">
              <a:buNone/>
            </a:pPr>
            <a:r>
              <a:rPr lang="he-IL" dirty="0"/>
              <a:t>2.   מכתבים אישיים – כתיבת מכתב לעצמי העתידי או למורה/חבר מהכיתה.	</a:t>
            </a:r>
          </a:p>
          <a:p>
            <a:pPr marL="514350" indent="-514350">
              <a:buAutoNum type="arabicPeriod" startAt="3"/>
            </a:pPr>
            <a:r>
              <a:rPr lang="he-IL" dirty="0"/>
              <a:t>“קיר זיכרונות כיתתי” – יצירת קולאז’ של תמונות, ציורים, משפטים שהכיתה </a:t>
            </a:r>
          </a:p>
          <a:p>
            <a:pPr marL="0" indent="0">
              <a:buNone/>
            </a:pPr>
            <a:r>
              <a:rPr lang="he-IL" dirty="0"/>
              <a:t>      בוחרת יחד.	</a:t>
            </a:r>
          </a:p>
          <a:p>
            <a:pPr marL="0" indent="0">
              <a:buNone/>
            </a:pPr>
            <a:r>
              <a:rPr lang="he-IL" dirty="0"/>
              <a:t>4.   טקס פרידה סמלי – הענקת “תעודות הוקרה” הומוריסטיות/אישיות לכל תלמיד.	</a:t>
            </a:r>
          </a:p>
          <a:p>
            <a:pPr marL="514350" indent="-514350">
              <a:buAutoNum type="arabicPeriod" startAt="5"/>
            </a:pPr>
            <a:r>
              <a:rPr lang="he-IL" dirty="0"/>
              <a:t>משוב לתלמידים מהמורה – שיתוף במילים אישיות או מחברת מסכמת </a:t>
            </a:r>
          </a:p>
          <a:p>
            <a:pPr marL="0" indent="0">
              <a:buNone/>
            </a:pPr>
            <a:r>
              <a:rPr lang="he-IL" dirty="0"/>
              <a:t>      שמוענקת לכל תלמיד.	</a:t>
            </a:r>
          </a:p>
          <a:p>
            <a:pPr marL="514350" indent="-514350">
              <a:buAutoNum type="arabicPeriod" startAt="6"/>
            </a:pPr>
            <a:r>
              <a:rPr lang="he-IL" dirty="0"/>
              <a:t>פעילות סיום חווייתית – משחקים, סרטון מסכם, שיר סיום ששרים יחד או </a:t>
            </a:r>
          </a:p>
          <a:p>
            <a:pPr marL="0" indent="0">
              <a:buNone/>
            </a:pPr>
            <a:r>
              <a:rPr lang="he-IL" dirty="0"/>
              <a:t>      פעילות יצירתית משותפת.</a:t>
            </a:r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05C64EBA-2ED1-4A53-B700-8C1C82D6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FAAE55F-0FD0-4F1F-967C-838D3D4866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79" y="0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539903-BCD9-4F04-958D-C2BB9718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238" y="4549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                מסכמים שנה – יוצרים זיכרון של "מסע משותף”</a:t>
            </a:r>
            <a:br>
              <a:rPr lang="he-IL" dirty="0"/>
            </a:br>
            <a:r>
              <a:rPr lang="he-IL" dirty="0"/>
              <a:t>                      עיבוד אישי וקבוצתי </a:t>
            </a:r>
            <a:r>
              <a:rPr lang="he-IL" sz="3600" dirty="0"/>
              <a:t>(רגשות, הצלחות ואתגרים)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FAB9081-1257-4EC5-8F89-3EB3EEFC326E}"/>
              </a:ext>
            </a:extLst>
          </p:cNvPr>
          <p:cNvSpPr/>
          <p:nvPr/>
        </p:nvSpPr>
        <p:spPr>
          <a:xfrm>
            <a:off x="992178" y="1661163"/>
            <a:ext cx="10177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highlight>
                  <a:srgbClr val="008000"/>
                </a:highlight>
              </a:rPr>
              <a:t>יומן מסע אישי </a:t>
            </a:r>
          </a:p>
          <a:p>
            <a:r>
              <a:rPr lang="he-IL" sz="2400" dirty="0"/>
              <a:t>שם התלמיד: ________תאריך: _____בית הספר: ________כיתה: _____</a:t>
            </a:r>
          </a:p>
          <a:p>
            <a:r>
              <a:rPr lang="he-IL" sz="2400" dirty="0"/>
              <a:t>תחנות המסע שלי	</a:t>
            </a:r>
          </a:p>
          <a:p>
            <a:r>
              <a:rPr lang="he-IL" sz="2400" dirty="0"/>
              <a:t>1.  זיכרון ראשון שלי מהיום הראשון בקבוצה:⸻	</a:t>
            </a:r>
          </a:p>
          <a:p>
            <a:pPr marL="342900" indent="-342900">
              <a:buAutoNum type="arabicPeriod" startAt="2"/>
            </a:pPr>
            <a:r>
              <a:rPr lang="he-IL" sz="2400" dirty="0"/>
              <a:t>מתי הרגשתי שייך?    מה עזר לי?⸻		</a:t>
            </a:r>
          </a:p>
          <a:p>
            <a:pPr marL="342900" indent="-342900">
              <a:buAutoNum type="arabicPeriod" startAt="2"/>
            </a:pPr>
            <a:r>
              <a:rPr lang="he-IL" sz="2400" dirty="0"/>
              <a:t>משהו שקודם היה לי קשה והיום אני מצליח/ה בו:⸻</a:t>
            </a:r>
          </a:p>
          <a:p>
            <a:r>
              <a:rPr lang="he-IL" sz="2400" dirty="0"/>
              <a:t>4.  חבר/ה חדש/ה שהכרתי:⸻</a:t>
            </a:r>
          </a:p>
          <a:p>
            <a:pPr marL="342900" indent="-342900">
              <a:buAutoNum type="arabicPeriod" startAt="5"/>
            </a:pPr>
            <a:r>
              <a:rPr lang="he-IL" sz="2400" dirty="0"/>
              <a:t>דבר אחד שאני גאה בו מהשנה הזו:⸻</a:t>
            </a:r>
          </a:p>
          <a:p>
            <a:pPr marL="342900" indent="-342900">
              <a:buAutoNum type="arabicPeriod" startAt="5"/>
            </a:pPr>
            <a:r>
              <a:rPr lang="he-IL" sz="2400" dirty="0"/>
              <a:t>מה אני מאחל/ת לעצמי לשנה הבאה:⸻⸻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B6752-7099-4788-A72D-A29A6F2D1EC0}"/>
              </a:ext>
            </a:extLst>
          </p:cNvPr>
          <p:cNvSpPr txBox="1"/>
          <p:nvPr/>
        </p:nvSpPr>
        <p:spPr>
          <a:xfrm>
            <a:off x="1363238" y="5052566"/>
            <a:ext cx="98066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highlight>
                  <a:srgbClr val="008000"/>
                </a:highlight>
              </a:rPr>
              <a:t>עץ ההצלחות</a:t>
            </a:r>
            <a:r>
              <a:rPr lang="he-IL" sz="2400" dirty="0"/>
              <a:t>	</a:t>
            </a:r>
          </a:p>
          <a:p>
            <a:r>
              <a:rPr lang="he-IL" sz="2400" dirty="0"/>
              <a:t>•	תלייה בכיתה של “עץ” גדול מקרטון.	</a:t>
            </a:r>
          </a:p>
          <a:p>
            <a:r>
              <a:rPr lang="he-IL" sz="2400" dirty="0"/>
              <a:t>•	כל תלמיד כותב על עלה: “ההצלחה הכי גדולה שלי השנה” ותולה על העץ.</a:t>
            </a:r>
          </a:p>
          <a:p>
            <a:r>
              <a:rPr lang="he-IL" sz="2400" dirty="0"/>
              <a:t>•	יוצרים יחד יער של הצלחות משותפות.</a:t>
            </a:r>
          </a:p>
        </p:txBody>
      </p:sp>
      <p:pic>
        <p:nvPicPr>
          <p:cNvPr id="5" name="מציין מיקום תוכן 16">
            <a:extLst>
              <a:ext uri="{FF2B5EF4-FFF2-40B4-BE49-F238E27FC236}">
                <a16:creationId xmlns:a16="http://schemas.microsoft.com/office/drawing/2014/main" id="{FF5BF103-8D28-46A5-99E8-F4F5EF61D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95D19A-36C0-4856-9A39-C1297E307D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39" y="-5709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94235D2-0A82-4A91-B2CD-C9B400DB4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10" y="3511194"/>
            <a:ext cx="3700463" cy="370046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BCB500EA-BF2A-450E-88BE-EE2999CF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721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bg1"/>
                </a:solidFill>
                <a:highlight>
                  <a:srgbClr val="008000"/>
                </a:highlight>
              </a:rPr>
              <a:t>קלפי רגשות – לשיחה וסיכום שנה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AA55F2-EA58-4F2B-958F-24FF326F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688"/>
            <a:ext cx="10515600" cy="5121275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כל תלמיד בוחר רגש אחד שמתאר את החוויה</a:t>
            </a:r>
          </a:p>
          <a:p>
            <a:pPr marL="0" indent="0">
              <a:buNone/>
            </a:pPr>
            <a:r>
              <a:rPr lang="he-IL" dirty="0"/>
              <a:t> שלו השנה</a:t>
            </a:r>
          </a:p>
          <a:p>
            <a:endParaRPr lang="he-IL" dirty="0"/>
          </a:p>
          <a:p>
            <a:r>
              <a:rPr lang="he-IL" dirty="0"/>
              <a:t>או "הרגש הזה היה לי חזק השנה" ____ כי...</a:t>
            </a:r>
          </a:p>
          <a:p>
            <a:pPr marL="0" indent="0">
              <a:buNone/>
            </a:pPr>
            <a:r>
              <a:rPr lang="he-IL" dirty="0"/>
              <a:t>רגשות לדוגמה:	   •	שמחה	            •	התרגשות	   •	חשש	</a:t>
            </a:r>
          </a:p>
          <a:p>
            <a:pPr marL="0" indent="0">
              <a:buNone/>
            </a:pPr>
            <a:r>
              <a:rPr lang="he-IL" dirty="0"/>
              <a:t>                              •	קושי	            •	בדידות	              •	גאווה	</a:t>
            </a:r>
          </a:p>
          <a:p>
            <a:pPr marL="0" indent="0">
              <a:buNone/>
            </a:pPr>
            <a:r>
              <a:rPr lang="he-IL" dirty="0"/>
              <a:t>                         •	הפתעה	            •	תקווה   	   • 	שייכות	</a:t>
            </a:r>
          </a:p>
          <a:p>
            <a:pPr marL="0" indent="0">
              <a:buNone/>
            </a:pPr>
            <a:r>
              <a:rPr lang="he-IL" dirty="0"/>
              <a:t>                         •	בלבול	            •	אהבה	             •	עצב	</a:t>
            </a:r>
          </a:p>
          <a:p>
            <a:pPr marL="0" indent="0">
              <a:buNone/>
            </a:pPr>
            <a:r>
              <a:rPr lang="he-IL" dirty="0"/>
              <a:t>                               •	סקרנות          •	אכזבה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                                                                         אפשר להוסיף איורים                                 </a:t>
            </a:r>
          </a:p>
          <a:p>
            <a:pPr marL="0" indent="0">
              <a:buNone/>
            </a:pPr>
            <a:r>
              <a:rPr lang="he-IL" dirty="0"/>
              <a:t>                                                                              קטנים ליד כל רגש, או </a:t>
            </a:r>
          </a:p>
          <a:p>
            <a:pPr marL="0" indent="0">
              <a:buNone/>
            </a:pPr>
            <a:r>
              <a:rPr lang="he-IL" dirty="0"/>
              <a:t>                                                                              לאפשר לתלמידים לצייר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34D33A5-66AC-4EA7-B65B-5D0B9902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38" y="135114"/>
            <a:ext cx="3696619" cy="2802325"/>
          </a:xfrm>
          <a:prstGeom prst="rect">
            <a:avLst/>
          </a:prstGeom>
        </p:spPr>
      </p:pic>
      <p:pic>
        <p:nvPicPr>
          <p:cNvPr id="6" name="מציין מיקום תוכן 16">
            <a:extLst>
              <a:ext uri="{FF2B5EF4-FFF2-40B4-BE49-F238E27FC236}">
                <a16:creationId xmlns:a16="http://schemas.microsoft.com/office/drawing/2014/main" id="{A2917B6F-502D-4038-8C39-D6B0A0E825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47010C7-0BBD-44C7-8983-33B420878E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8" y="2183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30419E-FA32-44F9-AC86-372D27B0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טוב, תודה, בסדר...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EBD0A6-4C3A-425E-9076-11F45CE7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u="sng" dirty="0"/>
              <a:t>המורה, מציגה את נושא השיעור </a:t>
            </a:r>
            <a:r>
              <a:rPr lang="he-IL" dirty="0"/>
              <a:t>– הבעת תודה והוקרה כחלק מתהליך הפרידה מהכיתה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u="sng" dirty="0"/>
              <a:t>פתיחה </a:t>
            </a:r>
            <a:r>
              <a:rPr lang="he-IL" dirty="0"/>
              <a:t>– מתי בפעם האחרונה אמרתם תודה למישהו? למי ? על מה? מתי? איך אתם מרגישים עם לומר תודה? זה קל או קשה לכם, מדוע?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u="sng" dirty="0"/>
              <a:t>עבודה אישית </a:t>
            </a:r>
            <a:r>
              <a:rPr lang="he-IL" dirty="0"/>
              <a:t>- </a:t>
            </a:r>
            <a:r>
              <a:rPr lang="he-IL" sz="2000" dirty="0"/>
              <a:t>היום נתאמן על הבעת תודה. אחלק לכם דף עם ארבע מסגרות, בכל מסגרת אתם מוזמנים לצייר או לכתוב למי אני רוצה להודות על דבר מה שקשור לשנה החולפת: </a:t>
            </a:r>
          </a:p>
          <a:p>
            <a:pPr marL="0" indent="0">
              <a:buNone/>
            </a:pPr>
            <a:r>
              <a:rPr lang="he-IL" sz="2400" dirty="0"/>
              <a:t>1 תודה לחבר או חברה </a:t>
            </a:r>
          </a:p>
          <a:p>
            <a:pPr marL="0" indent="0">
              <a:buNone/>
            </a:pPr>
            <a:r>
              <a:rPr lang="he-IL" sz="2400" dirty="0"/>
              <a:t>2 תודה למורה</a:t>
            </a:r>
          </a:p>
          <a:p>
            <a:pPr marL="0" indent="0">
              <a:buNone/>
            </a:pPr>
            <a:r>
              <a:rPr lang="he-IL" sz="2400" dirty="0"/>
              <a:t>3 תודה לכיתה </a:t>
            </a:r>
          </a:p>
          <a:p>
            <a:pPr marL="0" indent="0">
              <a:buNone/>
            </a:pPr>
            <a:r>
              <a:rPr lang="he-IL" sz="2400" dirty="0"/>
              <a:t>4 תודה לעצמי</a:t>
            </a:r>
          </a:p>
        </p:txBody>
      </p:sp>
    </p:spTree>
    <p:extLst>
      <p:ext uri="{BB962C8B-B14F-4D97-AF65-F5344CB8AC3E}">
        <p14:creationId xmlns:p14="http://schemas.microsoft.com/office/powerpoint/2010/main" val="1160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DE34DBD-EC3E-4A9F-A042-735ADC99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09" y="0"/>
            <a:ext cx="5097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69068B-95CB-40C2-9046-6E579B93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איך </a:t>
            </a:r>
            <a:r>
              <a:rPr lang="he-IL" sz="3200" dirty="0" err="1"/>
              <a:t>את.ה</a:t>
            </a:r>
            <a:r>
              <a:rPr lang="he-IL" sz="3200" dirty="0"/>
              <a:t> </a:t>
            </a:r>
            <a:r>
              <a:rPr lang="he-IL" sz="3200" dirty="0" err="1"/>
              <a:t>מעדיף.ה</a:t>
            </a:r>
            <a:r>
              <a:rPr lang="he-IL" sz="3200" dirty="0"/>
              <a:t> את הפרידות שלך? </a:t>
            </a:r>
            <a:br>
              <a:rPr lang="he-IL" sz="3200" dirty="0"/>
            </a:br>
            <a:r>
              <a:rPr lang="he-IL" sz="3200" dirty="0"/>
              <a:t>תחשבו על זה רגע...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A72380F-87C2-4B65-87E9-ACC6AEB5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dirty="0"/>
              <a:t>ש</a:t>
            </a:r>
            <a:r>
              <a:rPr lang="he-IL" b="1" dirty="0"/>
              <a:t>מתעכב</a:t>
            </a:r>
            <a:r>
              <a:rPr lang="he-IL" dirty="0"/>
              <a:t> על הפרידה, מתכונן אליה, מדבר עליה, כותב מכתבי פרידה, קונה מתנות ואפילו </a:t>
            </a:r>
          </a:p>
          <a:p>
            <a:pPr marL="0" indent="0">
              <a:buNone/>
            </a:pPr>
            <a:r>
              <a:rPr lang="he-IL" dirty="0"/>
              <a:t>          מזיל דמעה.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dirty="0"/>
              <a:t>ש</a:t>
            </a:r>
            <a:r>
              <a:rPr lang="he-IL" b="1" dirty="0"/>
              <a:t>מתעלם</a:t>
            </a:r>
            <a:r>
              <a:rPr lang="he-IL" dirty="0"/>
              <a:t> מהפרידה, נוהג כאילו "העסקים כרגיל", מחר יום חדש ואין צורך לעצור. בשנייה </a:t>
            </a:r>
          </a:p>
          <a:p>
            <a:pPr marL="0" indent="0">
              <a:buNone/>
            </a:pPr>
            <a:r>
              <a:rPr lang="he-IL" dirty="0"/>
              <a:t>         האחרונה אומר תודה, מנופף לשלום ומתרחק... ולפעמים לא אומר כלום ופשוט שותק.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יש את </a:t>
            </a:r>
            <a:r>
              <a:rPr lang="he-IL" dirty="0"/>
              <a:t>מי ש</a:t>
            </a:r>
            <a:r>
              <a:rPr lang="he-IL" b="1" dirty="0"/>
              <a:t>כועס</a:t>
            </a:r>
            <a:r>
              <a:rPr lang="he-IL" dirty="0"/>
              <a:t> ומתפוצץ והורס את הכול קצת לפני שנפרדים, נדמה כאילו הוא מעדיף לריב   </a:t>
            </a:r>
          </a:p>
          <a:p>
            <a:pPr marL="0" indent="0">
              <a:buNone/>
            </a:pPr>
            <a:r>
              <a:rPr lang="he-IL" dirty="0"/>
              <a:t>        ולשנוא רק לא לחוות את צער הפרידה.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dirty="0"/>
              <a:t>שפרידות מולידות בו צורך לערוך </a:t>
            </a:r>
            <a:r>
              <a:rPr lang="he-IL" b="1" dirty="0"/>
              <a:t>חשבון נפש</a:t>
            </a:r>
            <a:r>
              <a:rPr lang="he-IL" dirty="0"/>
              <a:t>, מציפות בו רגשות אשם או תחושת החמצה.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dirty="0"/>
              <a:t>שפרידות עוזרות לו </a:t>
            </a:r>
            <a:r>
              <a:rPr lang="he-IL" b="1" dirty="0"/>
              <a:t>להרגיש שווה וקיים</a:t>
            </a:r>
            <a:r>
              <a:rPr lang="he-IL" dirty="0"/>
              <a:t>, מסמנות לו </a:t>
            </a:r>
            <a:r>
              <a:rPr lang="he-IL" b="1" dirty="0"/>
              <a:t>הישג</a:t>
            </a:r>
            <a:r>
              <a:rPr lang="he-IL" dirty="0"/>
              <a:t> ותקופה של התמודדות ועשייה.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b="1" dirty="0"/>
              <a:t>ששונא פרידות</a:t>
            </a:r>
            <a:r>
              <a:rPr lang="he-IL" dirty="0"/>
              <a:t>. הן מעציבות אותו.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יש מי </a:t>
            </a:r>
            <a:r>
              <a:rPr lang="he-IL" dirty="0"/>
              <a:t>שפרידות מולידות בו הלך רוח </a:t>
            </a:r>
            <a:r>
              <a:rPr lang="he-IL" b="1" dirty="0"/>
              <a:t>נוסטלגי</a:t>
            </a:r>
            <a:r>
              <a:rPr lang="he-IL" dirty="0"/>
              <a:t> ומתרפק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0802A-74B2-4581-80A1-8D2F35EE928B}"/>
              </a:ext>
            </a:extLst>
          </p:cNvPr>
          <p:cNvSpPr txBox="1"/>
          <p:nvPr/>
        </p:nvSpPr>
        <p:spPr>
          <a:xfrm>
            <a:off x="3467100" y="1573491"/>
            <a:ext cx="75152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u="sng" dirty="0"/>
              <a:t>לכל אחד מאתנו סגנון משלו לסיומים ולפרידות</a:t>
            </a:r>
          </a:p>
        </p:txBody>
      </p:sp>
    </p:spTree>
    <p:extLst>
      <p:ext uri="{BB962C8B-B14F-4D97-AF65-F5344CB8AC3E}">
        <p14:creationId xmlns:p14="http://schemas.microsoft.com/office/powerpoint/2010/main" val="34532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652EB0-585C-4292-8F6D-A384ADA9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מליאה, לשיחה: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138EE0-5BB6-42F1-83AA-215082F8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059007"/>
            <a:ext cx="10515600" cy="5110884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איך הרגשתם במהלך כתיבת התודות?</a:t>
            </a:r>
          </a:p>
          <a:p>
            <a:r>
              <a:rPr lang="he-IL" dirty="0"/>
              <a:t>מה הבנתם במהלך כתיבת התודות? </a:t>
            </a:r>
          </a:p>
          <a:p>
            <a:r>
              <a:rPr lang="he-IL" dirty="0"/>
              <a:t>מי רוצה לשתף באחת המסגרות או יותר? </a:t>
            </a:r>
          </a:p>
          <a:p>
            <a:r>
              <a:rPr lang="he-IL" dirty="0"/>
              <a:t>מי חושב שכדאי וחשוב להקדיש זמן ומאמץ, לקראת סוף השנה לומר תודה לחברים או למורים, מדוע? </a:t>
            </a:r>
          </a:p>
          <a:p>
            <a:r>
              <a:rPr lang="he-IL" dirty="0"/>
              <a:t>איך זה מרגיש לכם כשאומרים לכם תודה?</a:t>
            </a:r>
          </a:p>
          <a:p>
            <a:r>
              <a:rPr lang="he-IL" dirty="0"/>
              <a:t>איך אתם מגיבים כשמודים לכם? מדוע? </a:t>
            </a:r>
          </a:p>
          <a:p>
            <a:r>
              <a:rPr lang="he-IL" dirty="0"/>
              <a:t>באילו תגובות או תשובות אפשר להשתמש כשאומרים לנו תודה, כשמודים לנו?</a:t>
            </a:r>
          </a:p>
          <a:p>
            <a:r>
              <a:rPr lang="he-IL" dirty="0"/>
              <a:t>מי רוצה לנסות לומר עכשיו תודה לחבר או לחברה בכיתה? זה הזמן להתאמן גם על לומר תודה וגם על להכיר בתודה ולקבל אותה. </a:t>
            </a:r>
          </a:p>
          <a:p>
            <a:r>
              <a:rPr lang="he-IL" dirty="0"/>
              <a:t>מי מתכנן לבטא בעל פה את מה שכתב במסגרת ולומר זאת לאותו אדם? מה יעזור לכם לבצע זאת? </a:t>
            </a:r>
          </a:p>
          <a:p>
            <a:pPr marL="0" indent="0" algn="ctr">
              <a:buNone/>
            </a:pPr>
            <a:endParaRPr lang="he-IL" b="1" u="sng" dirty="0"/>
          </a:p>
          <a:p>
            <a:pPr marL="0" indent="0" algn="ctr">
              <a:buNone/>
            </a:pPr>
            <a:r>
              <a:rPr lang="he-IL" sz="5100" b="1" u="sng" dirty="0"/>
              <a:t>לסיכום</a:t>
            </a:r>
            <a:r>
              <a:rPr lang="he-IL" dirty="0"/>
              <a:t> – הקראת/ השמעת שיר בנושא תודה, </a:t>
            </a:r>
          </a:p>
          <a:p>
            <a:pPr marL="0" indent="0" algn="ctr">
              <a:buNone/>
            </a:pPr>
            <a:r>
              <a:rPr lang="he-IL" dirty="0"/>
              <a:t>למשל – "תודה" מאת עוזי חיטמן, "תודה אנשים טובים" מאת אריק איינשטיין או שירו של עידן רייכל "לפני שיגמר"</a:t>
            </a:r>
          </a:p>
        </p:txBody>
      </p:sp>
    </p:spTree>
    <p:extLst>
      <p:ext uri="{BB962C8B-B14F-4D97-AF65-F5344CB8AC3E}">
        <p14:creationId xmlns:p14="http://schemas.microsoft.com/office/powerpoint/2010/main" val="36123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0E29AF-35EC-4DD0-9BD9-367CEF6A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4880" y="9405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מכתב לעצמי – כתיבה אישית 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EB4B12-E299-4576-BFE6-D2E41CEE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/>
              <a:t>מכתב לעצמי.</a:t>
            </a:r>
          </a:p>
          <a:p>
            <a:pPr marL="0" indent="0">
              <a:buNone/>
            </a:pPr>
            <a:r>
              <a:rPr lang="he-IL" dirty="0"/>
              <a:t>שלום לעצמי,</a:t>
            </a:r>
          </a:p>
          <a:p>
            <a:pPr marL="0" indent="0">
              <a:buNone/>
            </a:pPr>
            <a:r>
              <a:rPr lang="he-IL" dirty="0"/>
              <a:t>אני כותב/ת לך בסיום השנה כדי לזכור את כל מה שעברתי ולחלום</a:t>
            </a:r>
          </a:p>
          <a:p>
            <a:pPr marL="0" indent="0">
              <a:buNone/>
            </a:pPr>
            <a:r>
              <a:rPr lang="he-IL" dirty="0"/>
              <a:t> קדימה.</a:t>
            </a:r>
          </a:p>
          <a:p>
            <a:pPr marL="0" indent="0">
              <a:buNone/>
            </a:pPr>
            <a:r>
              <a:rPr lang="he-IL" dirty="0"/>
              <a:t>השנה למדתי על עצמי ש_____________________</a:t>
            </a:r>
          </a:p>
          <a:p>
            <a:pPr marL="0" indent="0">
              <a:buNone/>
            </a:pPr>
            <a:r>
              <a:rPr lang="he-IL" dirty="0"/>
              <a:t>הייתי גאה בעצמי </a:t>
            </a:r>
            <a:r>
              <a:rPr lang="he-IL" dirty="0" err="1"/>
              <a:t>כש</a:t>
            </a:r>
            <a:r>
              <a:rPr lang="he-IL" dirty="0"/>
              <a:t>_______________________</a:t>
            </a:r>
          </a:p>
          <a:p>
            <a:pPr marL="0" indent="0">
              <a:buNone/>
            </a:pPr>
            <a:r>
              <a:rPr lang="he-IL" dirty="0"/>
              <a:t>שמחתי במיוחד </a:t>
            </a:r>
            <a:r>
              <a:rPr lang="he-IL" dirty="0" err="1"/>
              <a:t>כש</a:t>
            </a:r>
            <a:r>
              <a:rPr lang="he-IL" dirty="0"/>
              <a:t>_________________________</a:t>
            </a:r>
          </a:p>
          <a:p>
            <a:pPr marL="0" indent="0">
              <a:buNone/>
            </a:pPr>
            <a:r>
              <a:rPr lang="he-IL" dirty="0"/>
              <a:t>אני מאחל/ת לעצמי לשנה הבאה________________</a:t>
            </a:r>
          </a:p>
          <a:p>
            <a:pPr marL="0" indent="0">
              <a:buNone/>
            </a:pPr>
            <a:r>
              <a:rPr lang="he-IL" dirty="0"/>
              <a:t>שלי_________</a:t>
            </a:r>
          </a:p>
          <a:p>
            <a:pPr marL="0" indent="0">
              <a:buNone/>
            </a:pPr>
            <a:r>
              <a:rPr lang="he-IL" dirty="0"/>
              <a:t>לילדים גדולים יותר – " מה הייתי רוצה לזכור מהשנה הזו?"</a:t>
            </a:r>
          </a:p>
          <a:p>
            <a:pPr marL="0" indent="0">
              <a:buNone/>
            </a:pPr>
            <a:r>
              <a:rPr lang="he-IL" dirty="0"/>
              <a:t>לתלמידים ממשיכים, שומרים את המכתב במעטפה - אפשר לפתוח בתחילת השנה הבאה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7D4245C-8E54-4842-A3A5-8C2D12D35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21713">
            <a:off x="496956" y="274569"/>
            <a:ext cx="2657475" cy="2657475"/>
          </a:xfrm>
          <a:prstGeom prst="rect">
            <a:avLst/>
          </a:prstGeom>
        </p:spPr>
      </p:pic>
      <p:pic>
        <p:nvPicPr>
          <p:cNvPr id="5" name="מציין מיקום תוכן 16">
            <a:extLst>
              <a:ext uri="{FF2B5EF4-FFF2-40B4-BE49-F238E27FC236}">
                <a16:creationId xmlns:a16="http://schemas.microsoft.com/office/drawing/2014/main" id="{8008E6CD-99E8-4FA4-87FE-4C2672AEA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D22C386-C8D9-407B-ABF4-1F66392523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0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F8C1B4-F751-4D9B-90E4-D8BC292E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7800" y="949295"/>
            <a:ext cx="10515600" cy="416753"/>
          </a:xfrm>
        </p:spPr>
        <p:txBody>
          <a:bodyPr>
            <a:noAutofit/>
          </a:bodyPr>
          <a:lstStyle/>
          <a:p>
            <a:r>
              <a:rPr lang="he-IL" dirty="0"/>
              <a:t>הפרידה היא תהליך...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DD475E-6306-40B6-B1AF-C5F8111D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19" y="18676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/>
              <a:t>למה חשוב להתייחס לפרידה כתהליך?</a:t>
            </a:r>
          </a:p>
          <a:p>
            <a:pPr marL="0" indent="0">
              <a:buNone/>
            </a:pPr>
            <a:r>
              <a:rPr lang="he-IL" dirty="0"/>
              <a:t>פרידה אינה רגע אחד – היא תהליך נפשי, רגשי וחברתי ולא רק סמלי.</a:t>
            </a:r>
          </a:p>
          <a:p>
            <a:pPr marL="0" indent="0">
              <a:buNone/>
            </a:pPr>
            <a:r>
              <a:rPr lang="he-IL" dirty="0"/>
              <a:t>היא דורשת הכנה, התבוננות, עיבוד וסגירה.</a:t>
            </a:r>
          </a:p>
          <a:p>
            <a:pPr marL="0" indent="0">
              <a:buNone/>
            </a:pPr>
            <a:r>
              <a:rPr lang="he-IL" dirty="0"/>
              <a:t>כאשר מתייחסים אליה כתהליך:	</a:t>
            </a:r>
          </a:p>
          <a:p>
            <a:pPr marL="0" indent="0">
              <a:buNone/>
            </a:pPr>
            <a:r>
              <a:rPr lang="he-IL" dirty="0"/>
              <a:t>•	🧠 ילדים מבינים מה הם מרגישים ומקבלים שפה רגשית לדבר על כך.	</a:t>
            </a:r>
          </a:p>
          <a:p>
            <a:pPr marL="0" indent="0">
              <a:buNone/>
            </a:pPr>
            <a:r>
              <a:rPr lang="he-IL" dirty="0"/>
              <a:t>•	🤝 יש הזדמנות לחזק קשרים ולסיים אותם בצורה חיובית ומכבדת.	</a:t>
            </a:r>
          </a:p>
          <a:p>
            <a:pPr marL="0" indent="0">
              <a:buNone/>
            </a:pPr>
            <a:r>
              <a:rPr lang="he-IL" dirty="0"/>
              <a:t>•	💡 נוצרים רגעים של גאווה והוקרה על הדרך שנעשתה.	</a:t>
            </a:r>
          </a:p>
          <a:p>
            <a:r>
              <a:rPr lang="he-IL" dirty="0"/>
              <a:t>             מסייע לזהות את ההתקדמות האישית.</a:t>
            </a:r>
          </a:p>
          <a:p>
            <a:pPr marL="0" indent="0">
              <a:buNone/>
            </a:pPr>
            <a:r>
              <a:rPr lang="he-IL" dirty="0"/>
              <a:t>•	🚪 מתאפשרת כניסה חלקה יותר לפרק הבא – לכיתה, למורה או לבית </a:t>
            </a:r>
          </a:p>
          <a:p>
            <a:pPr marL="0" indent="0">
              <a:buNone/>
            </a:pPr>
            <a:r>
              <a:rPr lang="he-IL" dirty="0"/>
              <a:t>                ספר חדש.</a:t>
            </a:r>
          </a:p>
        </p:txBody>
      </p:sp>
      <p:pic>
        <p:nvPicPr>
          <p:cNvPr id="10" name="גרפיקה 9" descr="חץ עקומה בכיוון השעון">
            <a:extLst>
              <a:ext uri="{FF2B5EF4-FFF2-40B4-BE49-F238E27FC236}">
                <a16:creationId xmlns:a16="http://schemas.microsoft.com/office/drawing/2014/main" id="{0C8298AE-7931-4B82-9159-E054A7D82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900" y="3581400"/>
            <a:ext cx="461962" cy="46196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90E6EFB-832F-464C-A621-2F614BD5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51" y="1563462"/>
            <a:ext cx="969348" cy="1865538"/>
          </a:xfrm>
          <a:prstGeom prst="rect">
            <a:avLst/>
          </a:prstGeom>
        </p:spPr>
      </p:pic>
      <p:pic>
        <p:nvPicPr>
          <p:cNvPr id="7" name="מציין מיקום תוכן 16">
            <a:extLst>
              <a:ext uri="{FF2B5EF4-FFF2-40B4-BE49-F238E27FC236}">
                <a16:creationId xmlns:a16="http://schemas.microsoft.com/office/drawing/2014/main" id="{075901CE-4369-400F-BDAA-AADD316309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88C1429-BEE6-469F-B415-4CF5372AA7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1" y="7619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38ABE-4D2D-49EF-AD12-70B25846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9280" y="288924"/>
            <a:ext cx="10515600" cy="1325563"/>
          </a:xfrm>
        </p:spPr>
        <p:txBody>
          <a:bodyPr/>
          <a:lstStyle/>
          <a:p>
            <a:r>
              <a:rPr lang="he-IL" dirty="0"/>
              <a:t>הפרידה היא תהליך...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B376EED-2929-49F2-B162-A3ECC3BE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e-IL" u="sng" dirty="0">
                <a:solidFill>
                  <a:srgbClr val="FF0000"/>
                </a:solidFill>
              </a:rPr>
              <a:t>מה קורה כשמדלגים על תהליך פרידה?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כאשר מסתפקים בטקס סיום בלבד, מתייחסים לפרידה כרגע סמלי אחד בלבד ומדלגים על התהליך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הילד עלול להישאר עם תחושת בלבול, חוסר שלמות, או חוסר הבנה של מה קרה בעצם???</a:t>
            </a:r>
          </a:p>
          <a:p>
            <a:endParaRPr lang="he-IL" dirty="0"/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6017A7D4-EE97-441A-B55F-D396CD502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465B0E0-BCE5-4EF8-A218-6234145EF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9" y="174462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9D7D25-575E-4AA7-8D7F-8F9F3340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52"/>
            <a:ext cx="10515600" cy="1325563"/>
          </a:xfrm>
        </p:spPr>
        <p:txBody>
          <a:bodyPr/>
          <a:lstStyle/>
          <a:p>
            <a:r>
              <a:rPr lang="he-IL" dirty="0"/>
              <a:t>רציונל – למה חשוב לסיים את השנה בתהליך מסודר?</a:t>
            </a:r>
            <a:br>
              <a:rPr lang="he-IL" dirty="0"/>
            </a:br>
            <a:r>
              <a:rPr lang="he-IL" sz="3600" b="1" dirty="0"/>
              <a:t>סיום שנה הוא רגע משמעותי בתהליך החינוכי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3B6459-9DD5-48F0-8B33-CB3C2723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19" y="2002315"/>
            <a:ext cx="10515600" cy="4351338"/>
          </a:xfrm>
        </p:spPr>
        <p:txBody>
          <a:bodyPr/>
          <a:lstStyle/>
          <a:p>
            <a:r>
              <a:rPr lang="he-IL" dirty="0"/>
              <a:t>נקודת עצירה והתבוננות. </a:t>
            </a:r>
          </a:p>
          <a:p>
            <a:r>
              <a:rPr lang="he-IL" dirty="0"/>
              <a:t>סגירת מעגל והוקרת הדרך המשותפת שעברו המורה והתלמידים. </a:t>
            </a:r>
          </a:p>
          <a:p>
            <a:r>
              <a:rPr lang="he-IL" dirty="0"/>
              <a:t>מתן תוקף להישגים, להתקדמות אישית, וקבוצתית.</a:t>
            </a:r>
          </a:p>
          <a:p>
            <a:r>
              <a:rPr lang="he-IL" dirty="0"/>
              <a:t>הכנה רגשית למעברים הבאים.</a:t>
            </a:r>
          </a:p>
          <a:p>
            <a:pPr marL="0" indent="0">
              <a:buNone/>
            </a:pPr>
            <a:r>
              <a:rPr lang="he-IL" dirty="0"/>
              <a:t>סיכום השנה מאפשר עיבוד חוויות, חיזוק תחושת השייכות ומשמעות.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E62AA59-B90E-4D4B-B4CF-1E3E4E87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7" y="4543425"/>
            <a:ext cx="2314575" cy="2314575"/>
          </a:xfrm>
          <a:prstGeom prst="rect">
            <a:avLst/>
          </a:prstGeom>
        </p:spPr>
      </p:pic>
      <p:pic>
        <p:nvPicPr>
          <p:cNvPr id="5" name="מציין מיקום תוכן 16">
            <a:extLst>
              <a:ext uri="{FF2B5EF4-FFF2-40B4-BE49-F238E27FC236}">
                <a16:creationId xmlns:a16="http://schemas.microsoft.com/office/drawing/2014/main" id="{21E37007-0A47-44A3-91F9-5DA11CE30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EF297D-157F-439D-B9FC-69A44A5B28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0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3015A7-2A9D-4D50-B932-795826FB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264309"/>
            <a:ext cx="10515600" cy="1325563"/>
          </a:xfrm>
        </p:spPr>
        <p:txBody>
          <a:bodyPr/>
          <a:lstStyle/>
          <a:p>
            <a:r>
              <a:rPr lang="he-IL" dirty="0"/>
              <a:t>מטרות התהליך	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6B93EA-2E13-46C4-BDB4-BBD5E48E4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לאפשר לתלמידים לסכם את חוויותיהם מהשנה.</a:t>
            </a:r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dirty="0"/>
              <a:t>לעודד ביטוי אישי של תחושות ותובנות.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לחזק את תחושת השייכות, הזהות והקשרים החברתיים.</a:t>
            </a:r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dirty="0"/>
              <a:t>להוקיר את תרומתו של כל תלמיד לקבוצה.	</a:t>
            </a:r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dirty="0"/>
              <a:t>ליצור פרידה מכבדת ומכילה : בין תלמידים ובין מורה לתלמידיו.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ABDDA5-94C7-46F4-8C64-0D3E2D5EA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91" y="2650511"/>
            <a:ext cx="3218967" cy="2414225"/>
          </a:xfrm>
          <a:prstGeom prst="rect">
            <a:avLst/>
          </a:prstGeom>
        </p:spPr>
      </p:pic>
      <p:pic>
        <p:nvPicPr>
          <p:cNvPr id="5" name="מציין מיקום תוכן 16">
            <a:extLst>
              <a:ext uri="{FF2B5EF4-FFF2-40B4-BE49-F238E27FC236}">
                <a16:creationId xmlns:a16="http://schemas.microsoft.com/office/drawing/2014/main" id="{69B38400-4DE0-4E70-A82C-7EA7932B6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16045DF-AFFA-48F3-B5AF-B6B5F97528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38099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0B07F8-6237-4FF3-837F-F8CF7DEC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1601" y="190659"/>
            <a:ext cx="10515600" cy="1325563"/>
          </a:xfrm>
        </p:spPr>
        <p:txBody>
          <a:bodyPr/>
          <a:lstStyle/>
          <a:p>
            <a:r>
              <a:rPr lang="he-IL" dirty="0"/>
              <a:t>עקרונות מנחים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BB4568-07D1-489A-8E3A-753107BC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התמקדות בתלמיד – התהליך יכוון להעצים כל תלמיד, לאפשר ביטוי אישי   </a:t>
            </a:r>
          </a:p>
          <a:p>
            <a:pPr marL="0" indent="0">
              <a:buNone/>
            </a:pPr>
            <a:r>
              <a:rPr lang="he-IL" dirty="0"/>
              <a:t>                             ולחזק תחושת מסוגלות.</a:t>
            </a:r>
          </a:p>
          <a:p>
            <a:pPr marL="0" indent="0">
              <a:buNone/>
            </a:pPr>
            <a:r>
              <a:rPr lang="he-IL" dirty="0"/>
              <a:t>חגיגת הדרך –         הדגש הוא על התהליך, ההתפתחות והמאמץ – לא רק </a:t>
            </a:r>
          </a:p>
          <a:p>
            <a:pPr marL="0" indent="0">
              <a:buNone/>
            </a:pPr>
            <a:r>
              <a:rPr lang="he-IL" dirty="0"/>
              <a:t>                            על תוצאות.	</a:t>
            </a:r>
          </a:p>
          <a:p>
            <a:pPr marL="0" indent="0">
              <a:buNone/>
            </a:pPr>
            <a:r>
              <a:rPr lang="he-IL" dirty="0"/>
              <a:t>פרידה עם תקווה –  יצירת חוויה חיובית, מבט אופטימי לעתיד. </a:t>
            </a:r>
          </a:p>
          <a:p>
            <a:pPr marL="0" indent="0">
              <a:buNone/>
            </a:pPr>
            <a:r>
              <a:rPr lang="he-IL" dirty="0"/>
              <a:t>שיח פתוח ומכבד – מתן מקום לרגשות, סיפורים וזיכרונות מגוונים (אישיים </a:t>
            </a:r>
          </a:p>
          <a:p>
            <a:pPr marL="0" indent="0">
              <a:buNone/>
            </a:pPr>
            <a:r>
              <a:rPr lang="he-IL" dirty="0"/>
              <a:t>                           וקבוצתיים).</a:t>
            </a:r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4A274638-8CED-43C3-A1A7-F957D70C2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BD5724D-17E8-4DF5-AEF7-5B0E38BF5E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99" y="1523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C41F8C-ED91-4AB4-BEC4-F07184AA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9681" y="190659"/>
            <a:ext cx="10515600" cy="1325563"/>
          </a:xfrm>
        </p:spPr>
        <p:txBody>
          <a:bodyPr/>
          <a:lstStyle/>
          <a:p>
            <a:r>
              <a:rPr lang="he-IL" dirty="0"/>
              <a:t>טיפים לעבודה עם תלמידים עולים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DC5D31-0725-4FE9-B44D-D2C21359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highlight>
                  <a:srgbClr val="FFFF00"/>
                </a:highlight>
              </a:rPr>
              <a:t>התייחסות למאפיינים של תלמידים עולים, תוך התחשבות בשפה, בתרבות ובצורך בעיבוד רגשי של חוויות המעבר והקליטה.</a:t>
            </a:r>
          </a:p>
          <a:p>
            <a:r>
              <a:rPr lang="he-IL" dirty="0"/>
              <a:t>        שימוש בדימויים חזותיים (תמונות, ציורים) כדי לגשר על מחסומי </a:t>
            </a:r>
          </a:p>
          <a:p>
            <a:pPr marL="0" indent="0">
              <a:buNone/>
            </a:pPr>
            <a:r>
              <a:rPr lang="he-IL" dirty="0"/>
              <a:t>           שפה.	</a:t>
            </a:r>
          </a:p>
          <a:p>
            <a:pPr marL="0" indent="0">
              <a:buNone/>
            </a:pPr>
            <a:r>
              <a:rPr lang="he-IL" dirty="0"/>
              <a:t>•	 לאפשר שיתוף בשפת האם לפי נוחות התלמיד.	</a:t>
            </a:r>
          </a:p>
          <a:p>
            <a:pPr marL="0" indent="0">
              <a:buNone/>
            </a:pPr>
            <a:r>
              <a:rPr lang="he-IL" dirty="0"/>
              <a:t>•	 רגישות לרגשות פרידה – לזכור שלחלקם זו פרידה ממורה או  </a:t>
            </a:r>
          </a:p>
          <a:p>
            <a:pPr marL="0" indent="0">
              <a:buNone/>
            </a:pPr>
            <a:r>
              <a:rPr lang="he-IL" dirty="0"/>
              <a:t>          מסגרת שהייתה עוגן רגשי חשוב.	</a:t>
            </a:r>
          </a:p>
          <a:p>
            <a:pPr marL="0" indent="0">
              <a:buNone/>
            </a:pPr>
            <a:r>
              <a:rPr lang="he-IL" dirty="0"/>
              <a:t>•         להעניק התייחסות אישית לכל תלמיד – זו נקודת סגירה משמעותית  </a:t>
            </a:r>
          </a:p>
          <a:p>
            <a:pPr marL="0" indent="0">
              <a:buNone/>
            </a:pPr>
            <a:r>
              <a:rPr lang="he-IL" dirty="0"/>
              <a:t>          במיוחד עבורם.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מציין מיקום תוכן 16">
            <a:extLst>
              <a:ext uri="{FF2B5EF4-FFF2-40B4-BE49-F238E27FC236}">
                <a16:creationId xmlns:a16="http://schemas.microsoft.com/office/drawing/2014/main" id="{8872A9AD-964C-4B0A-8311-5DC45A5F5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4E83F41-A77E-4708-BA32-C014CA4F6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9" y="7619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F4B10F-5C40-4E42-95A2-DC66FD43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1" y="318128"/>
            <a:ext cx="10515600" cy="861391"/>
          </a:xfrm>
        </p:spPr>
        <p:txBody>
          <a:bodyPr/>
          <a:lstStyle/>
          <a:p>
            <a:pPr algn="ctr"/>
            <a:r>
              <a:rPr lang="he-IL" dirty="0"/>
              <a:t>רעיונות לפעילויות לפי קבוצות גיל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DF08B2-7A13-4B9D-BCBB-F781742F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16" y="1630017"/>
            <a:ext cx="4542183" cy="4546946"/>
          </a:xfrm>
        </p:spPr>
        <p:txBody>
          <a:bodyPr>
            <a:normAutofit/>
          </a:bodyPr>
          <a:lstStyle/>
          <a:p>
            <a:r>
              <a:rPr lang="he-IL" dirty="0"/>
              <a:t>מאפיינים של תלמידים עולים בגיל זה:	</a:t>
            </a:r>
          </a:p>
          <a:p>
            <a:r>
              <a:rPr lang="he-IL" dirty="0"/>
              <a:t>שלב רכישת השפה – יש צורך בפעילויות חזותיות, תנועה, ציור.	</a:t>
            </a:r>
          </a:p>
          <a:p>
            <a:r>
              <a:rPr lang="he-IL" dirty="0"/>
              <a:t>ביטוי רגשי לא-מילולי חשוב במיוחד.	</a:t>
            </a:r>
          </a:p>
          <a:p>
            <a:r>
              <a:rPr lang="he-IL" dirty="0"/>
              <a:t>צורך חזק בתחושת שייכות וביטחון.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6399B-4AF1-467B-A2C4-DFAD7569E1C2}"/>
              </a:ext>
            </a:extLst>
          </p:cNvPr>
          <p:cNvSpPr txBox="1"/>
          <p:nvPr/>
        </p:nvSpPr>
        <p:spPr>
          <a:xfrm>
            <a:off x="542677" y="974426"/>
            <a:ext cx="8044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כיתות א’-ג’ –מיקוד ברגש, המחשה ומשחק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B63CC31-9D37-46C0-AFEC-0377C8004C43}"/>
              </a:ext>
            </a:extLst>
          </p:cNvPr>
          <p:cNvSpPr txBox="1">
            <a:spLocks/>
          </p:cNvSpPr>
          <p:nvPr/>
        </p:nvSpPr>
        <p:spPr>
          <a:xfrm>
            <a:off x="1553817" y="1630017"/>
            <a:ext cx="4542183" cy="4546946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רעיונות:	</a:t>
            </a:r>
          </a:p>
          <a:p>
            <a:r>
              <a:rPr lang="he-IL" dirty="0"/>
              <a:t>“מזוודת השנה שלי” – גזירי ציורים/תמונות (לב, חבר, ספר, דגל, אוכל אהוב וכו’). כל תלמיד בוחר תמונות למזוודה שמייצגת את השנה שלו ומסביר למה.	</a:t>
            </a:r>
          </a:p>
          <a:p>
            <a:r>
              <a:rPr lang="he-IL" dirty="0"/>
              <a:t>“פרח החוויות” – כל עלה בפרח מוקדש לתחום: חברים, משחקים, מורה, בית ספר, דבר שלמדתי </a:t>
            </a:r>
            <a:r>
              <a:rPr lang="he-IL" dirty="0" err="1"/>
              <a:t>וכו</a:t>
            </a:r>
            <a:r>
              <a:rPr lang="he-IL" dirty="0"/>
              <a:t>’.	</a:t>
            </a:r>
          </a:p>
          <a:p>
            <a:r>
              <a:rPr lang="he-IL" dirty="0"/>
              <a:t>“קופסת מילים טובות” – כל ילד מקבל קופסה קטנה עם פתקים מחבריו – ציור או מילה טובה פשוטה בעברית.	</a:t>
            </a:r>
          </a:p>
          <a:p>
            <a:r>
              <a:rPr lang="he-IL" dirty="0"/>
              <a:t>שיר סיכום בפעולה – לבחור שיר פשוט בעברית (כמו “מה נעים ומה טוב”) ולבצע אותו עם תנועות, מחיאות </a:t>
            </a:r>
            <a:r>
              <a:rPr lang="he-IL" dirty="0" err="1"/>
              <a:t>וכו</a:t>
            </a:r>
            <a:r>
              <a:rPr lang="he-IL" dirty="0"/>
              <a:t>’.</a:t>
            </a:r>
          </a:p>
        </p:txBody>
      </p:sp>
      <p:pic>
        <p:nvPicPr>
          <p:cNvPr id="6" name="מציין מיקום תוכן 16">
            <a:extLst>
              <a:ext uri="{FF2B5EF4-FFF2-40B4-BE49-F238E27FC236}">
                <a16:creationId xmlns:a16="http://schemas.microsoft.com/office/drawing/2014/main" id="{4588C92E-2775-4039-B470-46C2B0520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612" r="32171" b="45945"/>
          <a:stretch/>
        </p:blipFill>
        <p:spPr>
          <a:xfrm>
            <a:off x="0" y="1"/>
            <a:ext cx="1363238" cy="8534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931C424-BEBD-4B99-9AC1-4A5C623C6E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-80967"/>
            <a:ext cx="2880483" cy="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2393</Words>
  <Application>Microsoft Office PowerPoint</Application>
  <PresentationFormat>מסך רחב</PresentationFormat>
  <Paragraphs>215</Paragraphs>
  <Slides>21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ערכת נושא Office</vt:lpstr>
      <vt:lpstr>מהי פרידה?</vt:lpstr>
      <vt:lpstr>איך את.ה מעדיף.ה את הפרידות שלך?  תחשבו על זה רגע... </vt:lpstr>
      <vt:lpstr>הפרידה היא תהליך...</vt:lpstr>
      <vt:lpstr>הפרידה היא תהליך...</vt:lpstr>
      <vt:lpstr>רציונל – למה חשוב לסיים את השנה בתהליך מסודר? סיום שנה הוא רגע משמעותי בתהליך החינוכי </vt:lpstr>
      <vt:lpstr>מטרות התהליך </vt:lpstr>
      <vt:lpstr>עקרונות מנחים</vt:lpstr>
      <vt:lpstr>טיפים לעבודה עם תלמידים עולים</vt:lpstr>
      <vt:lpstr>רעיונות לפעילויות לפי קבוצות גיל </vt:lpstr>
      <vt:lpstr>כיתות ד’-ו’ – מיקוד בתובנות, שיח עמוק וכתיבה אישית</vt:lpstr>
      <vt:lpstr>דברי פרידה מהמורה לתלמידים קלילות מצחיקות ומרגשות </vt:lpstr>
      <vt:lpstr>דברי פרידה מהמורה לתלמידים  </vt:lpstr>
      <vt:lpstr>דברי פרידה מהמורה לתלמידים  </vt:lpstr>
      <vt:lpstr>רעיונות למבנה מפגש </vt:lpstr>
      <vt:lpstr>דרכי פעולה מוצעות </vt:lpstr>
      <vt:lpstr>                מסכמים שנה – יוצרים זיכרון של "מסע משותף”                       עיבוד אישי וקבוצתי (רגשות, הצלחות ואתגרים)</vt:lpstr>
      <vt:lpstr>קלפי רגשות – לשיחה וסיכום שנה</vt:lpstr>
      <vt:lpstr>טוב, תודה, בסדר...</vt:lpstr>
      <vt:lpstr>מצגת של PowerPoint‏</vt:lpstr>
      <vt:lpstr>מליאה, לשיחה: </vt:lpstr>
      <vt:lpstr>מכתב לעצמי – כתיבה אישית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טיפים לעבודה עם תלמידים עולים</dc:title>
  <dc:creator>Vered Weintraub</dc:creator>
  <cp:lastModifiedBy>Vered Weintraub</cp:lastModifiedBy>
  <cp:revision>2</cp:revision>
  <dcterms:created xsi:type="dcterms:W3CDTF">2025-05-29T02:51:37Z</dcterms:created>
  <dcterms:modified xsi:type="dcterms:W3CDTF">2025-05-29T03:02:44Z</dcterms:modified>
</cp:coreProperties>
</file>