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wdp" ContentType="image/vnd.ms-photo"/>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13"/>
  </p:notesMasterIdLst>
  <p:sldIdLst>
    <p:sldId id="260" r:id="rId2"/>
    <p:sldId id="270" r:id="rId3"/>
    <p:sldId id="262" r:id="rId4"/>
    <p:sldId id="258" r:id="rId5"/>
    <p:sldId id="261" r:id="rId6"/>
    <p:sldId id="263" r:id="rId7"/>
    <p:sldId id="264" r:id="rId8"/>
    <p:sldId id="266" r:id="rId9"/>
    <p:sldId id="267" r:id="rId10"/>
    <p:sldId id="268" r:id="rId11"/>
    <p:sldId id="269" r:id="rId12"/>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76" d="100"/>
          <a:sy n="76" d="100"/>
        </p:scale>
        <p:origin x="-120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823D5538-EA09-4DD6-BCD9-81662CD5B8D5}" type="datetimeFigureOut">
              <a:rPr lang="he-IL" smtClean="0"/>
              <a:pPr/>
              <a:t>כ"ז/אייר/תשע"ח</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E0758417-1CE9-4EDD-BD32-6954B31C12A4}" type="slidenum">
              <a:rPr lang="he-IL" smtClean="0"/>
              <a:pPr/>
              <a:t>‹#›</a:t>
            </a:fld>
            <a:endParaRPr lang="he-IL"/>
          </a:p>
        </p:txBody>
      </p:sp>
    </p:spTree>
    <p:extLst>
      <p:ext uri="{BB962C8B-B14F-4D97-AF65-F5344CB8AC3E}">
        <p14:creationId xmlns:p14="http://schemas.microsoft.com/office/powerpoint/2010/main" val="3767019713"/>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מספר שקופית 3"/>
          <p:cNvSpPr>
            <a:spLocks noGrp="1"/>
          </p:cNvSpPr>
          <p:nvPr>
            <p:ph type="sldNum" sz="quarter" idx="10"/>
          </p:nvPr>
        </p:nvSpPr>
        <p:spPr/>
        <p:txBody>
          <a:bodyPr/>
          <a:lstStyle/>
          <a:p>
            <a:fld id="{E0758417-1CE9-4EDD-BD32-6954B31C12A4}" type="slidenum">
              <a:rPr lang="he-IL" smtClean="0"/>
              <a:pPr/>
              <a:t>5</a:t>
            </a:fld>
            <a:endParaRPr lang="he-I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מספר שקופית 3"/>
          <p:cNvSpPr>
            <a:spLocks noGrp="1"/>
          </p:cNvSpPr>
          <p:nvPr>
            <p:ph type="sldNum" sz="quarter" idx="10"/>
          </p:nvPr>
        </p:nvSpPr>
        <p:spPr/>
        <p:txBody>
          <a:bodyPr/>
          <a:lstStyle/>
          <a:p>
            <a:fld id="{E0758417-1CE9-4EDD-BD32-6954B31C12A4}" type="slidenum">
              <a:rPr lang="he-IL" smtClean="0"/>
              <a:pPr/>
              <a:t>6</a:t>
            </a:fld>
            <a:endParaRPr lang="he-I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מספר שקופית 3"/>
          <p:cNvSpPr>
            <a:spLocks noGrp="1"/>
          </p:cNvSpPr>
          <p:nvPr>
            <p:ph type="sldNum" sz="quarter" idx="10"/>
          </p:nvPr>
        </p:nvSpPr>
        <p:spPr/>
        <p:txBody>
          <a:bodyPr/>
          <a:lstStyle/>
          <a:p>
            <a:fld id="{E0758417-1CE9-4EDD-BD32-6954B31C12A4}" type="slidenum">
              <a:rPr lang="he-IL" smtClean="0"/>
              <a:pPr/>
              <a:t>7</a:t>
            </a:fld>
            <a:endParaRPr lang="he-I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מספר שקופית 3"/>
          <p:cNvSpPr>
            <a:spLocks noGrp="1"/>
          </p:cNvSpPr>
          <p:nvPr>
            <p:ph type="sldNum" sz="quarter" idx="10"/>
          </p:nvPr>
        </p:nvSpPr>
        <p:spPr/>
        <p:txBody>
          <a:bodyPr/>
          <a:lstStyle/>
          <a:p>
            <a:fld id="{E0758417-1CE9-4EDD-BD32-6954B31C12A4}" type="slidenum">
              <a:rPr lang="he-IL" smtClean="0"/>
              <a:pPr/>
              <a:t>8</a:t>
            </a:fld>
            <a:endParaRPr lang="he-IL"/>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מספר שקופית 3"/>
          <p:cNvSpPr>
            <a:spLocks noGrp="1"/>
          </p:cNvSpPr>
          <p:nvPr>
            <p:ph type="sldNum" sz="quarter" idx="10"/>
          </p:nvPr>
        </p:nvSpPr>
        <p:spPr/>
        <p:txBody>
          <a:bodyPr/>
          <a:lstStyle/>
          <a:p>
            <a:fld id="{E0758417-1CE9-4EDD-BD32-6954B31C12A4}" type="slidenum">
              <a:rPr lang="he-IL" smtClean="0"/>
              <a:pPr/>
              <a:t>9</a:t>
            </a:fld>
            <a:endParaRPr lang="he-IL"/>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מציין מיקום של תמונת שקופית 1"/>
          <p:cNvSpPr>
            <a:spLocks noGrp="1" noRot="1" noChangeAspect="1"/>
          </p:cNvSpPr>
          <p:nvPr>
            <p:ph type="sldImg"/>
          </p:nvPr>
        </p:nvSpPr>
        <p:spPr/>
      </p:sp>
      <p:sp>
        <p:nvSpPr>
          <p:cNvPr id="3" name="מציין מיקום של הערות 2"/>
          <p:cNvSpPr>
            <a:spLocks noGrp="1"/>
          </p:cNvSpPr>
          <p:nvPr>
            <p:ph type="body" idx="1"/>
          </p:nvPr>
        </p:nvSpPr>
        <p:spPr/>
        <p:txBody>
          <a:bodyPr>
            <a:normAutofit/>
          </a:bodyPr>
          <a:lstStyle/>
          <a:p>
            <a:endParaRPr lang="he-IL" dirty="0"/>
          </a:p>
        </p:txBody>
      </p:sp>
      <p:sp>
        <p:nvSpPr>
          <p:cNvPr id="4" name="מציין מיקום של מספר שקופית 3"/>
          <p:cNvSpPr>
            <a:spLocks noGrp="1"/>
          </p:cNvSpPr>
          <p:nvPr>
            <p:ph type="sldNum" sz="quarter" idx="10"/>
          </p:nvPr>
        </p:nvSpPr>
        <p:spPr/>
        <p:txBody>
          <a:bodyPr/>
          <a:lstStyle/>
          <a:p>
            <a:fld id="{E0758417-1CE9-4EDD-BD32-6954B31C12A4}" type="slidenum">
              <a:rPr lang="he-IL" smtClean="0"/>
              <a:pPr/>
              <a:t>10</a:t>
            </a:fld>
            <a:endParaRPr lang="he-I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1ADACD9E-A839-4264-BD97-62AC699858C7}" type="datetimeFigureOut">
              <a:rPr lang="he-IL" smtClean="0"/>
              <a:pPr/>
              <a:t>כ"ז/אייר/תשע"ח</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817C1935-9D3A-4D73-A944-5A37210FDDFF}" type="slidenum">
              <a:rPr lang="he-IL" smtClean="0"/>
              <a:pPr/>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ADACD9E-A839-4264-BD97-62AC699858C7}" type="datetimeFigureOut">
              <a:rPr lang="he-IL" smtClean="0"/>
              <a:pPr/>
              <a:t>כ"ז/אייר/תשע"ח</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817C1935-9D3A-4D73-A944-5A37210FDDFF}"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 Id="rId5" Type="http://schemas.microsoft.com/office/2007/relationships/hdphoto" Target="../media/hdphoto2.wdp"/><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8" Type="http://schemas.openxmlformats.org/officeDocument/2006/relationships/oleObject" Target="file:///C:\Users\User\Desktop\&#1488;&#1497;&#1500;&#1504;&#1497;&#1514;%202010\&#1511;&#1489;&#1510;&#1497;&#1501;%20&#1502;&#1513;&#1493;&#1500;&#1495;&#1503;%20&#1492;&#1506;&#1489;&#1493;&#1491;&#1492;\&#1502;&#1456;&#1499;&#1460;&#1497;&#1504;&#1460;&#1497;&#1501;%20&#1513;&#1473;&#1456;&#1488;&#1461;&#1500;&#1493;&#1465;&#1503;%20&#1500;&#1456;&#1495;&#1463;&#1489;&#1456;&#1512;&#1461;&#1497;%20&#1492;&#1463;&#1499;&#1468;&#1460;&#1514;&#1468;&#1464;&#1492;%20&#1506;&#1463;&#1500;%20&#1502;&#1488;&#1494;&#1499;&#1512;&#1497;&#1501;%20&#1489;&#1468;&#1463;&#1499;&#1468;&#1464;&#1514;&#1493;&#1468;&#1489;.doc" TargetMode="External"/><Relationship Id="rId3" Type="http://schemas.openxmlformats.org/officeDocument/2006/relationships/hyperlink" Target="&#1488;&#1497;&#1500;&#1504;&#1497;&#1514;%202010/&#1511;&#1489;&#1510;&#1497;&#1501;%20&#1502;&#1513;&#1493;&#1500;&#1495;&#1503;%20&#1492;&#1506;&#1489;&#1493;&#1491;&#1492;/&#1502;&#1456;&#1499;&#1460;&#1497;&#1504;&#1460;&#1497;&#1501;%20&#1513;&#1473;&#1456;&#1488;&#1461;&#1500;&#1493;&#1465;&#1503;%20&#1500;&#1456;&#1495;&#1463;&#1489;&#1456;&#1512;&#1461;&#1497;%20&#1492;&#1463;&#1499;&#1468;&#1460;&#1514;&#1468;&#1464;&#1492;%20&#1506;&#1463;&#1500;%20&#1502;&#1488;&#1494;&#1499;&#1512;&#1497;&#1501;%20&#1489;&#1468;&#1463;&#1499;&#1468;&#1464;&#1514;&#1493;&#1468;&#1489;.doc" TargetMode="External"/><Relationship Id="rId7" Type="http://schemas.openxmlformats.org/officeDocument/2006/relationships/image" Target="../media/image10.gi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9.png"/><Relationship Id="rId5" Type="http://schemas.openxmlformats.org/officeDocument/2006/relationships/image" Target="../media/image8.gif"/><Relationship Id="rId4" Type="http://schemas.openxmlformats.org/officeDocument/2006/relationships/hyperlink" Target="http://www.orianit.edu-negev.gov.il/gulimasd/default.asp" TargetMode="External"/><Relationship Id="rId9" Type="http://schemas.openxmlformats.org/officeDocument/2006/relationships/image" Target="../media/image7.wmf"/></Relationships>
</file>

<file path=ppt/slides/_rels/slide2.xml.rels><?xml version="1.0" encoding="UTF-8" standalone="yes"?>
<Relationships xmlns="http://schemas.openxmlformats.org/package/2006/relationships"><Relationship Id="rId3" Type="http://schemas.openxmlformats.org/officeDocument/2006/relationships/hyperlink" Target="http://www.youtube.com/watch?v=RKWElUrTLMY&amp;feature=relmfu" TargetMode="External"/><Relationship Id="rId2" Type="http://schemas.openxmlformats.org/officeDocument/2006/relationships/slideLayout" Target="../slideLayouts/slideLayout2.xml"/><Relationship Id="rId1" Type="http://schemas.openxmlformats.org/officeDocument/2006/relationships/audio" Target="file:///C:\Users\User\Music\&#1504;&#1506;&#1497;&#1502;&#1492;.mp3" TargetMode="External"/><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i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slide" Target="slide7.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slide" Target="slide8.xml"/></Relationships>
</file>

<file path=ppt/slides/_rels/slide8.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DDEBCF">
                <a:alpha val="36000"/>
              </a:srgbClr>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10" name="מלבן 9"/>
          <p:cNvSpPr/>
          <p:nvPr/>
        </p:nvSpPr>
        <p:spPr>
          <a:xfrm>
            <a:off x="214282" y="714356"/>
            <a:ext cx="8643998" cy="1107996"/>
          </a:xfrm>
          <a:prstGeom prst="rect">
            <a:avLst/>
          </a:prstGeom>
          <a:noFill/>
        </p:spPr>
        <p:txBody>
          <a:bodyPr wrap="square" lIns="91440" tIns="45720" rIns="91440" bIns="45720">
            <a:spAutoFit/>
          </a:bodyPr>
          <a:lstStyle/>
          <a:p>
            <a:pPr algn="ctr"/>
            <a:r>
              <a:rPr lang="he-IL" sz="6600" b="1" dirty="0" smtClean="0">
                <a:ln w="17780" cmpd="sng">
                  <a:solidFill>
                    <a:schemeClr val="tx1"/>
                  </a:solidFill>
                  <a:prstDash val="solid"/>
                  <a:miter lim="800000"/>
                </a:ln>
                <a:solidFill>
                  <a:schemeClr val="accent6">
                    <a:lumMod val="50000"/>
                  </a:schemeClr>
                </a:solidFill>
                <a:effectLst>
                  <a:outerShdw blurRad="50800" algn="tl" rotWithShape="0">
                    <a:srgbClr val="000000"/>
                  </a:outerShdw>
                </a:effectLst>
              </a:rPr>
              <a:t>נָחָשׁ "קוֹבְּרַת הַמִּשְׁקָפַיִם"</a:t>
            </a:r>
            <a:endParaRPr lang="he-IL" sz="6600" b="1" dirty="0">
              <a:ln w="17780" cmpd="sng">
                <a:solidFill>
                  <a:schemeClr val="tx1"/>
                </a:solidFill>
                <a:prstDash val="solid"/>
                <a:miter lim="800000"/>
              </a:ln>
              <a:solidFill>
                <a:schemeClr val="accent6">
                  <a:lumMod val="50000"/>
                </a:schemeClr>
              </a:solidFill>
              <a:effectLst>
                <a:outerShdw blurRad="50800" algn="tl" rotWithShape="0">
                  <a:srgbClr val="000000"/>
                </a:outerShdw>
              </a:effectLst>
            </a:endParaRPr>
          </a:p>
        </p:txBody>
      </p:sp>
      <p:pic>
        <p:nvPicPr>
          <p:cNvPr id="2054" name="Picture 6" descr="http://imagesci.com/img/2013/07/snake-pictures-cartoon-19056-hd-wallpapers.gif"/>
          <p:cNvPicPr>
            <a:picLocks noChangeAspect="1" noChangeArrowheads="1"/>
          </p:cNvPicPr>
          <p:nvPr/>
        </p:nvPicPr>
        <p:blipFill>
          <a:blip r:embed="rId2" cstate="print">
            <a:extLst>
              <a:ext uri="{BEBA8EAE-BF5A-486C-A8C5-ECC9F3942E4B}">
                <a14:imgProps xmlns:a14="http://schemas.microsoft.com/office/drawing/2010/main">
                  <a14:imgLayer r:embed="rId3">
                    <a14:imgEffect>
                      <a14:backgroundRemoval t="2200" b="90000" l="0" r="99067"/>
                    </a14:imgEffect>
                  </a14:imgLayer>
                </a14:imgProps>
              </a:ext>
              <a:ext uri="{28A0092B-C50C-407E-A947-70E740481C1C}">
                <a14:useLocalDpi xmlns:a14="http://schemas.microsoft.com/office/drawing/2010/main" val="0"/>
              </a:ext>
            </a:extLst>
          </a:blip>
          <a:srcRect/>
          <a:stretch>
            <a:fillRect/>
          </a:stretch>
        </p:blipFill>
        <p:spPr bwMode="auto">
          <a:xfrm flipH="1">
            <a:off x="2195736" y="2132856"/>
            <a:ext cx="5040560" cy="3859814"/>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http://people.eol.co.il/Desktop/FCKeditfiles/glasses.jpg"/>
          <p:cNvPicPr>
            <a:picLocks noChangeAspect="1" noChangeArrowheads="1"/>
          </p:cNvPicPr>
          <p:nvPr/>
        </p:nvPicPr>
        <p:blipFill>
          <a:blip r:embed="rId4" cstate="print">
            <a:clrChange>
              <a:clrFrom>
                <a:srgbClr val="98FFFF"/>
              </a:clrFrom>
              <a:clrTo>
                <a:srgbClr val="98FFFF">
                  <a:alpha val="0"/>
                </a:srgbClr>
              </a:clrTo>
            </a:clrChange>
            <a:extLst>
              <a:ext uri="{BEBA8EAE-BF5A-486C-A8C5-ECC9F3942E4B}">
                <a14:imgProps xmlns:a14="http://schemas.microsoft.com/office/drawing/2010/main">
                  <a14:imgLayer r:embed="rId5">
                    <a14:imgEffect>
                      <a14:backgroundRemoval t="9220" b="77305" l="1878" r="98357"/>
                    </a14:imgEffect>
                    <a14:imgEffect>
                      <a14:brightnessContrast bright="40000"/>
                    </a14:imgEffect>
                  </a14:imgLayer>
                </a14:imgProps>
              </a:ext>
              <a:ext uri="{28A0092B-C50C-407E-A947-70E740481C1C}">
                <a14:useLocalDpi xmlns:a14="http://schemas.microsoft.com/office/drawing/2010/main" val="0"/>
              </a:ext>
            </a:extLst>
          </a:blip>
          <a:srcRect/>
          <a:stretch>
            <a:fillRect/>
          </a:stretch>
        </p:blipFill>
        <p:spPr bwMode="auto">
          <a:xfrm>
            <a:off x="2161506" y="2708920"/>
            <a:ext cx="1696020" cy="112271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מלבן 30"/>
          <p:cNvSpPr/>
          <p:nvPr/>
        </p:nvSpPr>
        <p:spPr>
          <a:xfrm>
            <a:off x="1214414" y="6000768"/>
            <a:ext cx="7358114" cy="64294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28" name="מלבן 27"/>
          <p:cNvSpPr/>
          <p:nvPr/>
        </p:nvSpPr>
        <p:spPr>
          <a:xfrm>
            <a:off x="6786578"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מלבן 26"/>
          <p:cNvSpPr/>
          <p:nvPr/>
        </p:nvSpPr>
        <p:spPr>
          <a:xfrm>
            <a:off x="6429388" y="4572008"/>
            <a:ext cx="171451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מלבן 25"/>
          <p:cNvSpPr/>
          <p:nvPr/>
        </p:nvSpPr>
        <p:spPr>
          <a:xfrm>
            <a:off x="5214942" y="371475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מלבן 24"/>
          <p:cNvSpPr/>
          <p:nvPr/>
        </p:nvSpPr>
        <p:spPr>
          <a:xfrm>
            <a:off x="1500166" y="2928934"/>
            <a:ext cx="207170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מלבן 23"/>
          <p:cNvSpPr/>
          <p:nvPr/>
        </p:nvSpPr>
        <p:spPr>
          <a:xfrm>
            <a:off x="5500694" y="2500306"/>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מלבן 22"/>
          <p:cNvSpPr/>
          <p:nvPr/>
        </p:nvSpPr>
        <p:spPr>
          <a:xfrm>
            <a:off x="6429388" y="2000240"/>
            <a:ext cx="242889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מלבן 21"/>
          <p:cNvSpPr/>
          <p:nvPr/>
        </p:nvSpPr>
        <p:spPr>
          <a:xfrm>
            <a:off x="5572132" y="121442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p:nvPr>
        </p:nvSpPr>
        <p:spPr>
          <a:xfrm>
            <a:off x="0" y="2071678"/>
            <a:ext cx="8815422" cy="1470025"/>
          </a:xfrm>
        </p:spPr>
        <p:txBody>
          <a:bodyPr>
            <a:noAutofit/>
          </a:bodyPr>
          <a:lstStyle/>
          <a:p>
            <a:pPr algn="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smtClean="0"/>
              <a:t>                        </a:t>
            </a:r>
            <a:r>
              <a:rPr lang="he-IL" sz="2800" b="1" dirty="0" smtClean="0">
                <a:latin typeface="David" pitchFamily="34" charset="-79"/>
                <a:cs typeface="David" pitchFamily="34" charset="-79"/>
              </a:rPr>
              <a:t>נָחָשׁ </a:t>
            </a:r>
            <a:r>
              <a:rPr lang="he-IL" sz="2800" b="1" dirty="0">
                <a:latin typeface="David" pitchFamily="34" charset="-79"/>
                <a:cs typeface="David" pitchFamily="34" charset="-79"/>
              </a:rPr>
              <a:t>'קוֹבְּרַת הַמִּשְׁקָפַיִם'</a:t>
            </a:r>
            <a:r>
              <a:rPr lang="en-US" sz="2800" b="1" dirty="0">
                <a:latin typeface="David" pitchFamily="34" charset="-79"/>
                <a:cs typeface="David" pitchFamily="34" charset="-79"/>
              </a:rPr>
              <a:t/>
            </a:r>
            <a:br>
              <a:rPr lang="en-US" sz="2800" b="1" dirty="0">
                <a:latin typeface="David" pitchFamily="34" charset="-79"/>
                <a:cs typeface="David" pitchFamily="34" charset="-79"/>
              </a:rPr>
            </a:br>
            <a:r>
              <a:rPr lang="he-IL" sz="2800" b="1" dirty="0">
                <a:latin typeface="David" pitchFamily="34" charset="-79"/>
                <a:cs typeface="David" pitchFamily="34" charset="-79"/>
              </a:rPr>
              <a:t>נָחָשׁ 'קוֹבְּרַת הַמִּשְׁקָפַיִם' שַׁיָּךְ </a:t>
            </a:r>
            <a:r>
              <a:rPr lang="he-IL" sz="2800" b="1" dirty="0" err="1">
                <a:latin typeface="David" pitchFamily="34" charset="-79"/>
                <a:cs typeface="David" pitchFamily="34" charset="-79"/>
              </a:rPr>
              <a:t>לְסו</a:t>
            </a:r>
            <a:r>
              <a:rPr lang="he-IL" sz="2800" b="1" dirty="0">
                <a:latin typeface="David" pitchFamily="34" charset="-79"/>
                <a:cs typeface="David" pitchFamily="34" charset="-79"/>
              </a:rPr>
              <a:t>ּג שֶׁל נְחָשִׁים גְּדוֹלִים, אַרְסִיים, </a:t>
            </a:r>
            <a:r>
              <a:rPr lang="he-IL" sz="2800" b="1" dirty="0" smtClean="0">
                <a:latin typeface="David" pitchFamily="34" charset="-79"/>
                <a:cs typeface="David" pitchFamily="34" charset="-79"/>
              </a:rPr>
              <a:t>וּמְסֻכָּנִים.</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מָצוּי </a:t>
            </a:r>
            <a:r>
              <a:rPr lang="he-IL" sz="2800" b="1" dirty="0">
                <a:latin typeface="David" pitchFamily="34" charset="-79"/>
                <a:cs typeface="David" pitchFamily="34" charset="-79"/>
              </a:rPr>
              <a:t>בְּהוֹדוּ, בְּיַבֶּשֶׁת </a:t>
            </a:r>
            <a:r>
              <a:rPr lang="he-IL" sz="2800" b="1" dirty="0" err="1">
                <a:latin typeface="David" pitchFamily="34" charset="-79"/>
                <a:cs typeface="David" pitchFamily="34" charset="-79"/>
              </a:rPr>
              <a:t>אַסְ</a:t>
            </a:r>
            <a:r>
              <a:rPr lang="he-IL" sz="2800" b="1" dirty="0">
                <a:latin typeface="David" pitchFamily="34" charset="-79"/>
                <a:cs typeface="David" pitchFamily="34" charset="-79"/>
              </a:rPr>
              <a:t>יָה.</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נָחָשׁ 'קוֹבְּרַת הַמִּשְׁקָפַיִם' הוּא נָחָשׁ אַרְסִי </a:t>
            </a:r>
            <a:r>
              <a:rPr lang="he-IL" sz="2800" b="1" dirty="0" err="1">
                <a:latin typeface="David" pitchFamily="34" charset="-79"/>
                <a:cs typeface="David" pitchFamily="34" charset="-79"/>
              </a:rPr>
              <a:t>מְא</a:t>
            </a:r>
            <a:r>
              <a:rPr lang="he-IL" sz="2800" b="1" dirty="0">
                <a:latin typeface="David" pitchFamily="34" charset="-79"/>
                <a:cs typeface="David" pitchFamily="34" charset="-79"/>
              </a:rPr>
              <a:t>ֹד.</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בִּשְׁעַת </a:t>
            </a:r>
            <a:r>
              <a:rPr lang="he-IL" sz="2800" b="1" dirty="0" err="1">
                <a:latin typeface="David" pitchFamily="34" charset="-79"/>
                <a:cs typeface="David" pitchFamily="34" charset="-79"/>
              </a:rPr>
              <a:t>סַכָּנ</a:t>
            </a:r>
            <a:r>
              <a:rPr lang="he-IL" sz="2800" b="1" dirty="0">
                <a:latin typeface="David" pitchFamily="34" charset="-79"/>
                <a:cs typeface="David" pitchFamily="34" charset="-79"/>
              </a:rPr>
              <a:t>ָה, לְשׁ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הֲגַנָּה </a:t>
            </a:r>
            <a:r>
              <a:rPr lang="he-IL" sz="2800" b="1" dirty="0" err="1">
                <a:latin typeface="David" pitchFamily="34" charset="-79"/>
                <a:cs typeface="David" pitchFamily="34" charset="-79"/>
              </a:rPr>
              <a:t>וּלְ</a:t>
            </a:r>
            <a:r>
              <a:rPr lang="he-IL" sz="2800" b="1" dirty="0">
                <a:latin typeface="David" pitchFamily="34" charset="-79"/>
                <a:cs typeface="David" pitchFamily="34" charset="-79"/>
              </a:rPr>
              <a:t>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הַתְקָפָה, </a:t>
            </a:r>
            <a:r>
              <a:rPr lang="he-IL" sz="2800" b="1" dirty="0" smtClean="0">
                <a:latin typeface="David" pitchFamily="34" charset="-79"/>
                <a:cs typeface="David" pitchFamily="34" charset="-79"/>
              </a:rPr>
              <a:t>                       </a:t>
            </a:r>
            <a:r>
              <a:rPr lang="he-IL" sz="2800" b="1" dirty="0" err="1" smtClean="0">
                <a:latin typeface="David" pitchFamily="34" charset="-79"/>
                <a:cs typeface="David" pitchFamily="34" charset="-79"/>
              </a:rPr>
              <a:t>    </a:t>
            </a:r>
            <a:r>
              <a:rPr lang="he-IL" sz="2800" b="1" dirty="0" smtClean="0">
                <a:latin typeface="David" pitchFamily="34" charset="-79"/>
                <a:cs typeface="David" pitchFamily="34" charset="-79"/>
              </a:rPr>
              <a:t>מִזְדַּקֵּף </a:t>
            </a:r>
            <a:r>
              <a:rPr lang="he-IL" sz="2800" b="1" dirty="0">
                <a:latin typeface="David" pitchFamily="34" charset="-79"/>
                <a:cs typeface="David" pitchFamily="34" charset="-79"/>
              </a:rPr>
              <a:t>וּמַרְחִיב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כְּ</a:t>
            </a:r>
            <a:r>
              <a:rPr lang="he-IL" sz="2800" b="1" dirty="0">
                <a:latin typeface="David" pitchFamily="34" charset="-79"/>
                <a:cs typeface="David" pitchFamily="34" charset="-79"/>
              </a:rPr>
              <a:t>דֵי לְהַפְחִיד אֶת הָאוֹיֵב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כְּשֶׁנָּחָשׁ 'קוֹבְּרַת הַמִּשְׁקָפַיִם</a:t>
            </a:r>
            <a:r>
              <a:rPr lang="he-IL" sz="2800" b="1" dirty="0" err="1" smtClean="0">
                <a:latin typeface="David" pitchFamily="34" charset="-79"/>
                <a:cs typeface="David" pitchFamily="34" charset="-79"/>
              </a:rPr>
              <a:t>' </a:t>
            </a:r>
            <a:r>
              <a:rPr lang="he-IL" sz="2800" b="1" dirty="0">
                <a:latin typeface="David" pitchFamily="34" charset="-79"/>
                <a:cs typeface="David" pitchFamily="34" charset="-79"/>
              </a:rPr>
              <a:t>מִזְדַּקֵּף </a:t>
            </a:r>
            <a:r>
              <a:rPr lang="he-IL" sz="2800" b="1" dirty="0" err="1">
                <a:latin typeface="David" pitchFamily="34" charset="-79"/>
                <a:cs typeface="David" pitchFamily="34" charset="-79"/>
              </a:rPr>
              <a:t>וּמַרְחִי</a:t>
            </a:r>
            <a:r>
              <a:rPr lang="he-IL" sz="2800" b="1" dirty="0">
                <a:latin typeface="David" pitchFamily="34" charset="-79"/>
                <a:cs typeface="David" pitchFamily="34" charset="-79"/>
              </a:rPr>
              <a:t>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נוֹצ</a:t>
            </a:r>
            <a:r>
              <a:rPr lang="he-IL" sz="2800" b="1" dirty="0">
                <a:latin typeface="David" pitchFamily="34" charset="-79"/>
                <a:cs typeface="David" pitchFamily="34" charset="-79"/>
              </a:rPr>
              <a:t>ַר עַל הָעוֹרֵף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 צִיּוּר </a:t>
            </a:r>
            <a:r>
              <a:rPr lang="he-IL" sz="2800" b="1" dirty="0" err="1">
                <a:latin typeface="David" pitchFamily="34" charset="-79"/>
                <a:cs typeface="David" pitchFamily="34" charset="-79"/>
              </a:rPr>
              <a:t>שׁ</a:t>
            </a:r>
            <a:r>
              <a:rPr lang="he-IL" sz="2800" b="1" dirty="0">
                <a:latin typeface="David" pitchFamily="34" charset="-79"/>
                <a:cs typeface="David" pitchFamily="34" charset="-79"/>
              </a:rPr>
              <a:t>ֶל מִשְׁקָפַיִם, </a:t>
            </a:r>
            <a:r>
              <a:rPr lang="he-IL" sz="2800" b="1" dirty="0" err="1">
                <a:latin typeface="David" pitchFamily="34" charset="-79"/>
                <a:cs typeface="David" pitchFamily="34" charset="-79"/>
              </a:rPr>
              <a:t>וּמִכ</a:t>
            </a:r>
            <a:r>
              <a:rPr lang="he-IL" sz="2800" b="1" dirty="0">
                <a:latin typeface="David" pitchFamily="34" charset="-79"/>
                <a:cs typeface="David" pitchFamily="34" charset="-79"/>
              </a:rPr>
              <a:t>ָּא</a:t>
            </a:r>
            <a:r>
              <a:rPr lang="he-IL" sz="2800" b="1" dirty="0" err="1">
                <a:latin typeface="David" pitchFamily="34" charset="-79"/>
                <a:cs typeface="David" pitchFamily="34" charset="-79"/>
              </a:rPr>
              <a:t>ן </a:t>
            </a:r>
            <a:r>
              <a:rPr lang="he-IL" sz="2800" b="1" dirty="0">
                <a:latin typeface="David" pitchFamily="34" charset="-79"/>
                <a:cs typeface="David" pitchFamily="34" charset="-79"/>
              </a:rPr>
              <a:t>שְׁמוֹ.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יש                         שִׁנֵי </a:t>
            </a:r>
            <a:r>
              <a:rPr lang="he-IL" sz="2800" b="1" dirty="0">
                <a:latin typeface="David" pitchFamily="34" charset="-79"/>
                <a:cs typeface="David" pitchFamily="34" charset="-79"/>
              </a:rPr>
              <a:t>אֶרֶס, שֶׁמֵּאֲחוֹרֵיהֶן יֵשׁ כְּשָׁלֹשׁ שִׁנּ</a:t>
            </a:r>
            <a:r>
              <a:rPr lang="he-IL" sz="2800" b="1" dirty="0" err="1">
                <a:latin typeface="David" pitchFamily="34" charset="-79"/>
                <a:cs typeface="David" pitchFamily="34" charset="-79"/>
              </a:rPr>
              <a:t>ַיִם </a:t>
            </a:r>
            <a:r>
              <a:rPr lang="he-IL" sz="2800" b="1" dirty="0">
                <a:latin typeface="David" pitchFamily="34" charset="-79"/>
                <a:cs typeface="David" pitchFamily="34" charset="-79"/>
              </a:rPr>
              <a:t>רְגִילוֹת.</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dirty="0" smtClean="0">
                <a:latin typeface="David" pitchFamily="34" charset="-79"/>
                <a:cs typeface="David" pitchFamily="34" charset="-79"/>
              </a:rPr>
              <a:t>                           </a:t>
            </a:r>
            <a:r>
              <a:rPr lang="he-IL" sz="2800" b="1" dirty="0" smtClean="0">
                <a:latin typeface="David" pitchFamily="34" charset="-79"/>
                <a:cs typeface="David" pitchFamily="34" charset="-79"/>
              </a:rPr>
              <a:t>קְטַנּוֹת,                         </a:t>
            </a:r>
            <a:r>
              <a:rPr lang="he-IL" sz="2800" b="1" dirty="0" err="1" smtClean="0">
                <a:latin typeface="David" pitchFamily="34" charset="-79"/>
                <a:cs typeface="David" pitchFamily="34" charset="-79"/>
              </a:rPr>
              <a:t>מְעֻ</a:t>
            </a:r>
            <a:r>
              <a:rPr lang="he-IL" sz="2800" b="1" dirty="0" smtClean="0">
                <a:latin typeface="David" pitchFamily="34" charset="-79"/>
                <a:cs typeface="David" pitchFamily="34" charset="-79"/>
              </a:rPr>
              <a:t>גָּל </a:t>
            </a:r>
            <a:r>
              <a:rPr lang="he-IL" sz="2800" b="1" dirty="0" err="1" smtClean="0">
                <a:latin typeface="David" pitchFamily="34" charset="-79"/>
                <a:cs typeface="David" pitchFamily="34" charset="-79"/>
              </a:rPr>
              <a:t>ו</a:t>
            </a:r>
            <a:r>
              <a:rPr lang="he-IL" sz="2800" b="1" dirty="0" smtClean="0">
                <a:latin typeface="David" pitchFamily="34" charset="-79"/>
                <a:cs typeface="David" pitchFamily="34" charset="-79"/>
              </a:rPr>
              <a:t>ְ                                </a:t>
            </a:r>
            <a:br>
              <a:rPr lang="he-IL" sz="2800" b="1" dirty="0" smtClean="0">
                <a:latin typeface="David" pitchFamily="34" charset="-79"/>
                <a:cs typeface="David" pitchFamily="34" charset="-79"/>
              </a:rPr>
            </a:br>
            <a:r>
              <a:rPr lang="he-IL" sz="2800" b="1" dirty="0" smtClean="0">
                <a:latin typeface="David" pitchFamily="34" charset="-79"/>
                <a:cs typeface="David" pitchFamily="34" charset="-79"/>
              </a:rPr>
              <a:t>  חָלַק.</a:t>
            </a:r>
            <a:r>
              <a:rPr lang="he-IL" sz="2800" b="1" dirty="0" smtClean="0">
                <a:latin typeface="Calibri" pitchFamily="34" charset="0"/>
                <a:ea typeface="Calibri" pitchFamily="34" charset="0"/>
                <a:cs typeface="David" pitchFamily="34" charset="-79"/>
              </a:rPr>
              <a:t> </a:t>
            </a:r>
            <a:r>
              <a:rPr lang="en-US" sz="2800" dirty="0"/>
              <a:t/>
            </a:r>
            <a:br>
              <a:rPr lang="en-US" sz="2800" dirty="0"/>
            </a:br>
            <a:r>
              <a:rPr lang="en-US" sz="2800" dirty="0"/>
              <a:t/>
            </a:r>
            <a:br>
              <a:rPr lang="en-US" sz="2800" dirty="0"/>
            </a:br>
            <a:endParaRPr lang="he-IL" sz="2800" dirty="0"/>
          </a:p>
        </p:txBody>
      </p:sp>
      <p:pic>
        <p:nvPicPr>
          <p:cNvPr id="1026" name="Picture 2" descr="MCj03296830000[1]"/>
          <p:cNvPicPr>
            <a:picLocks noChangeAspect="1" noChangeArrowheads="1"/>
          </p:cNvPicPr>
          <p:nvPr/>
        </p:nvPicPr>
        <p:blipFill>
          <a:blip r:embed="rId3" cstate="print"/>
          <a:srcRect/>
          <a:stretch>
            <a:fillRect/>
          </a:stretch>
        </p:blipFill>
        <p:spPr bwMode="auto">
          <a:xfrm>
            <a:off x="214282" y="1643050"/>
            <a:ext cx="1010247" cy="798307"/>
          </a:xfrm>
          <a:prstGeom prst="rect">
            <a:avLst/>
          </a:prstGeom>
          <a:noFill/>
          <a:ln w="9525">
            <a:noFill/>
            <a:miter lim="800000"/>
            <a:headEnd/>
            <a:tailEnd/>
          </a:ln>
        </p:spPr>
      </p:pic>
      <p:sp>
        <p:nvSpPr>
          <p:cNvPr id="13" name="מלבן 12"/>
          <p:cNvSpPr/>
          <p:nvPr/>
        </p:nvSpPr>
        <p:spPr>
          <a:xfrm>
            <a:off x="3786182" y="5000636"/>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857224"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7358082" y="5000636"/>
            <a:ext cx="808234"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עֵינָיו</a:t>
            </a:r>
            <a:endParaRPr lang="he-IL" sz="2800" dirty="0"/>
          </a:p>
        </p:txBody>
      </p:sp>
      <p:sp>
        <p:nvSpPr>
          <p:cNvPr id="19" name="מלבן 18"/>
          <p:cNvSpPr/>
          <p:nvPr/>
        </p:nvSpPr>
        <p:spPr>
          <a:xfrm>
            <a:off x="4357686" y="5000636"/>
            <a:ext cx="692818"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גּוּפוֹ</a:t>
            </a:r>
            <a:endParaRPr lang="he-IL" sz="2800" dirty="0"/>
          </a:p>
        </p:txBody>
      </p:sp>
      <p:sp>
        <p:nvSpPr>
          <p:cNvPr id="20" name="מלבן 19"/>
          <p:cNvSpPr/>
          <p:nvPr/>
        </p:nvSpPr>
        <p:spPr>
          <a:xfrm>
            <a:off x="7072330" y="4572008"/>
            <a:ext cx="734314" cy="523220"/>
          </a:xfrm>
          <a:prstGeom prst="rect">
            <a:avLst/>
          </a:prstGeom>
        </p:spPr>
        <p:txBody>
          <a:bodyPr wrap="square">
            <a:spAutoFit/>
          </a:bodyPr>
          <a:lstStyle/>
          <a:p>
            <a:pPr algn="ctr"/>
            <a:r>
              <a:rPr lang="he-IL" sz="2800" b="1" dirty="0" smtClean="0">
                <a:latin typeface="Calibri" pitchFamily="34" charset="0"/>
                <a:ea typeface="Calibri" pitchFamily="34" charset="0"/>
                <a:cs typeface="David" pitchFamily="34" charset="-79"/>
              </a:rPr>
              <a:t>לוֹ</a:t>
            </a:r>
            <a:endParaRPr lang="he-IL" sz="2800" dirty="0"/>
          </a:p>
        </p:txBody>
      </p:sp>
      <p:sp>
        <p:nvSpPr>
          <p:cNvPr id="21" name="מלבן 20"/>
          <p:cNvSpPr/>
          <p:nvPr/>
        </p:nvSpPr>
        <p:spPr>
          <a:xfrm>
            <a:off x="7500958" y="6072206"/>
            <a:ext cx="800219"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עוֹרוֹ </a:t>
            </a:r>
            <a:endParaRPr lang="he-IL" sz="2800" dirty="0"/>
          </a:p>
        </p:txBody>
      </p:sp>
      <p:sp>
        <p:nvSpPr>
          <p:cNvPr id="30" name="מלבן 29"/>
          <p:cNvSpPr/>
          <p:nvPr/>
        </p:nvSpPr>
        <p:spPr>
          <a:xfrm>
            <a:off x="2285984" y="2857496"/>
            <a:ext cx="691215"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הוּא</a:t>
            </a:r>
            <a:endParaRPr lang="he-IL" sz="2800" dirty="0"/>
          </a:p>
        </p:txBody>
      </p:sp>
      <p:sp>
        <p:nvSpPr>
          <p:cNvPr id="32" name="מלבן 31"/>
          <p:cNvSpPr/>
          <p:nvPr/>
        </p:nvSpPr>
        <p:spPr>
          <a:xfrm>
            <a:off x="7143768" y="1928802"/>
            <a:ext cx="1157689" cy="523220"/>
          </a:xfrm>
          <a:prstGeom prst="rect">
            <a:avLst/>
          </a:prstGeom>
        </p:spPr>
        <p:txBody>
          <a:bodyPr wrap="square">
            <a:spAutoFit/>
          </a:bodyPr>
          <a:lstStyle/>
          <a:p>
            <a:r>
              <a:rPr lang="he-IL" sz="2800" b="1" dirty="0" smtClean="0">
                <a:latin typeface="Calibri" pitchFamily="34" charset="0"/>
                <a:ea typeface="Calibri" pitchFamily="34" charset="0"/>
                <a:cs typeface="David" pitchFamily="34" charset="-79"/>
              </a:rPr>
              <a:t>נָחָשׁ </a:t>
            </a:r>
            <a:r>
              <a:rPr lang="he-IL" sz="2800" b="1" dirty="0" err="1" smtClean="0">
                <a:latin typeface="Calibri" pitchFamily="34" charset="0"/>
                <a:ea typeface="Calibri" pitchFamily="34" charset="0"/>
                <a:cs typeface="David" pitchFamily="34" charset="-79"/>
              </a:rPr>
              <a:t>זֶ</a:t>
            </a:r>
            <a:r>
              <a:rPr lang="he-IL" sz="2800" b="1" dirty="0" smtClean="0">
                <a:latin typeface="Calibri" pitchFamily="34" charset="0"/>
                <a:ea typeface="Calibri" pitchFamily="34" charset="0"/>
                <a:cs typeface="David" pitchFamily="34" charset="-79"/>
              </a:rPr>
              <a:t>ה</a:t>
            </a:r>
            <a:endParaRPr lang="he-IL" sz="2800"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2.5E-6 -3.3526E-6 C -0.00712 -0.00555 -0.0125 -0.0067 -0.01979 -0.01086 C -0.04566 -0.02497 -0.02621 -0.01896 -0.04757 -0.02381 C -0.06927 -0.03815 -0.09323 -0.04832 -0.11632 -0.05294 C -0.13298 -0.0615 -0.1533 -0.0615 -0.17031 -0.06335 C -0.18854 -0.07422 -0.22239 -0.07329 -0.23906 -0.07399 C -0.27135 -0.07514 -0.3033 -0.0756 -0.33559 -0.07653 C -0.35573 -0.08277 -0.34653 -0.08023 -0.36354 -0.08462 C -0.37812 -0.09248 -0.39236 -0.09526 -0.40764 -0.09757 C -0.41371 -0.09942 -0.41979 -0.10081 -0.42569 -0.10312 C -0.42986 -0.10474 -0.43871 -0.1082 -0.43871 -0.10797 C -0.46093 -0.1304 -0.48524 -0.13479 -0.51076 -0.14266 C -0.52361 -0.1526 -0.51215 -0.1452 -0.53368 -0.15029 C -0.55034 -0.15445 -0.56736 -0.15768 -0.58437 -0.16092 C -0.59427 -0.16023 -0.60416 -0.16 -0.61389 -0.15838 C -0.62014 -0.15768 -0.62569 -0.15306 -0.63177 -0.15306 " pathEditMode="relative" rAng="0" ptsTypes="fffffffffffffffA">
                                      <p:cBhvr>
                                        <p:cTn id="6" dur="2000" fill="hold"/>
                                        <p:tgtEl>
                                          <p:spTgt spid="21"/>
                                        </p:tgtEl>
                                        <p:attrNameLst>
                                          <p:attrName>ppt_x</p:attrName>
                                          <p:attrName>ppt_y</p:attrName>
                                        </p:attrNameLst>
                                      </p:cBhvr>
                                      <p:rCtr x="-31600" y="-8000"/>
                                    </p:animMotion>
                                  </p:childTnLst>
                                </p:cTn>
                              </p:par>
                            </p:childTnLst>
                          </p:cTn>
                        </p:par>
                      </p:childTnLst>
                    </p:cTn>
                  </p:par>
                </p:childTnLst>
              </p:cTn>
              <p:nextCondLst>
                <p:cond evt="onClick" delay="0">
                  <p:tgtEl>
                    <p:spTgt spid="21"/>
                  </p:tgtEl>
                </p:cond>
              </p:nextCondLst>
            </p:seq>
          </p:childTnLst>
        </p:cTn>
      </p:par>
    </p:tnLst>
    <p:bldLst>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18434" name="WordArt 4"/>
          <p:cNvSpPr>
            <a:spLocks noChangeArrowheads="1" noChangeShapeType="1" noTextEdit="1"/>
          </p:cNvSpPr>
          <p:nvPr/>
        </p:nvSpPr>
        <p:spPr bwMode="auto">
          <a:xfrm>
            <a:off x="3203575" y="692150"/>
            <a:ext cx="2724150" cy="682625"/>
          </a:xfrm>
          <a:prstGeom prst="rect">
            <a:avLst/>
          </a:prstGeom>
        </p:spPr>
        <p:txBody>
          <a:bodyPr wrap="none" fromWordArt="1">
            <a:prstTxWarp prst="textPlain">
              <a:avLst>
                <a:gd name="adj" fmla="val 50000"/>
              </a:avLst>
            </a:prstTxWarp>
          </a:bodyPr>
          <a:lstStyle/>
          <a:p>
            <a:pPr algn="ctr" rtl="1"/>
            <a:r>
              <a:rPr lang="he-IL" sz="3600" kern="10">
                <a:ln w="9525">
                  <a:solidFill>
                    <a:srgbClr val="000000"/>
                  </a:solidFill>
                  <a:round/>
                  <a:headEnd/>
                  <a:tailEnd/>
                </a:ln>
                <a:solidFill>
                  <a:srgbClr val="990099"/>
                </a:solidFill>
                <a:latin typeface="Times New Roman"/>
                <a:cs typeface="Times New Roman"/>
              </a:rPr>
              <a:t>משימה </a:t>
            </a:r>
          </a:p>
        </p:txBody>
      </p:sp>
      <p:sp>
        <p:nvSpPr>
          <p:cNvPr id="32771" name="Text Box 3"/>
          <p:cNvSpPr txBox="1">
            <a:spLocks noChangeArrowheads="1"/>
          </p:cNvSpPr>
          <p:nvPr/>
        </p:nvSpPr>
        <p:spPr bwMode="auto">
          <a:xfrm>
            <a:off x="1331913" y="1916113"/>
            <a:ext cx="6854825" cy="2308324"/>
          </a:xfrm>
          <a:prstGeom prst="rect">
            <a:avLst/>
          </a:prstGeom>
          <a:noFill/>
          <a:ln w="9525">
            <a:noFill/>
            <a:miter lim="800000"/>
            <a:headEnd/>
            <a:tailEnd/>
          </a:ln>
        </p:spPr>
        <p:txBody>
          <a:bodyPr>
            <a:spAutoFit/>
          </a:bodyPr>
          <a:lstStyle/>
          <a:p>
            <a:pPr algn="r" rtl="1"/>
            <a:r>
              <a:rPr lang="he-IL" sz="2800" dirty="0">
                <a:cs typeface="David" pitchFamily="34" charset="-79"/>
              </a:rPr>
              <a:t>בפורום הכיתתי תופיע המשימה הבאה: </a:t>
            </a:r>
          </a:p>
          <a:p>
            <a:pPr algn="r" rtl="1"/>
            <a:endParaRPr lang="he-IL" sz="2800" dirty="0">
              <a:cs typeface="David" pitchFamily="34" charset="-79"/>
              <a:hlinkClick r:id="rId3" action="ppaction://hlinkfile"/>
            </a:endParaRPr>
          </a:p>
          <a:p>
            <a:pPr algn="r" rtl="1"/>
            <a:r>
              <a:rPr lang="he-IL" sz="2400" b="1" i="1" dirty="0">
                <a:cs typeface="Guttman David" pitchFamily="2" charset="-79"/>
                <a:hlinkClick r:id="rId3" action="ppaction://hlinkfile"/>
              </a:rPr>
              <a:t>מְכִינִים שְׁאֵלוֹן לְחַבְרֵי </a:t>
            </a:r>
            <a:r>
              <a:rPr lang="he-IL" sz="2400" b="1" i="1" dirty="0" err="1">
                <a:cs typeface="Guttman David" pitchFamily="2" charset="-79"/>
                <a:hlinkClick r:id="rId3" action="ppaction://hlinkfile"/>
              </a:rPr>
              <a:t>הַכּ</a:t>
            </a:r>
            <a:r>
              <a:rPr lang="he-IL" sz="2400" b="1" i="1" dirty="0">
                <a:cs typeface="Guttman David" pitchFamily="2" charset="-79"/>
                <a:hlinkClick r:id="rId3" action="ppaction://hlinkfile"/>
              </a:rPr>
              <a:t>ִתָּה </a:t>
            </a:r>
            <a:r>
              <a:rPr lang="he-IL" sz="2400" b="1" i="1" dirty="0" err="1">
                <a:cs typeface="Guttman David" pitchFamily="2" charset="-79"/>
                <a:hlinkClick r:id="rId3" action="ppaction://hlinkfile"/>
              </a:rPr>
              <a:t>עַ</a:t>
            </a:r>
            <a:r>
              <a:rPr lang="he-IL" sz="2400" b="1" i="1" dirty="0">
                <a:cs typeface="Guttman David" pitchFamily="2" charset="-79"/>
                <a:hlinkClick r:id="rId3" action="ppaction://hlinkfile"/>
              </a:rPr>
              <a:t>ל מאזכרים בַּכָּתוּב</a:t>
            </a:r>
            <a:r>
              <a:rPr lang="en-US" dirty="0">
                <a:cs typeface="Guttman David" pitchFamily="2" charset="-79"/>
                <a:hlinkClick r:id="rId3" action="ppaction://hlinkfile"/>
              </a:rPr>
              <a:t> </a:t>
            </a:r>
            <a:endParaRPr lang="he-IL" sz="3600" b="1" i="1" dirty="0">
              <a:solidFill>
                <a:schemeClr val="accent1"/>
              </a:solidFill>
              <a:cs typeface="Guttman David" pitchFamily="2" charset="-79"/>
            </a:endParaRPr>
          </a:p>
          <a:p>
            <a:pPr algn="r" rtl="1"/>
            <a:endParaRPr lang="he-IL" sz="3600" b="1" i="1" dirty="0">
              <a:solidFill>
                <a:schemeClr val="accent1"/>
              </a:solidFill>
              <a:cs typeface="Guttman David" pitchFamily="2" charset="-79"/>
            </a:endParaRPr>
          </a:p>
          <a:p>
            <a:pPr algn="r" rtl="1"/>
            <a:r>
              <a:rPr lang="he-IL" sz="2800" dirty="0">
                <a:cs typeface="David" pitchFamily="34" charset="-79"/>
              </a:rPr>
              <a:t>בצעו את המשימה והעלו אותה </a:t>
            </a:r>
            <a:r>
              <a:rPr lang="he-IL" sz="2800" dirty="0">
                <a:cs typeface="David" pitchFamily="34" charset="-79"/>
                <a:hlinkClick r:id="rId4"/>
              </a:rPr>
              <a:t>לפורום הכיתתי</a:t>
            </a:r>
            <a:r>
              <a:rPr lang="he-IL" sz="2800" dirty="0">
                <a:cs typeface="David" pitchFamily="34" charset="-79"/>
              </a:rPr>
              <a:t>.</a:t>
            </a:r>
            <a:endParaRPr lang="en-US" sz="2800" dirty="0">
              <a:cs typeface="David" pitchFamily="34" charset="-79"/>
            </a:endParaRPr>
          </a:p>
        </p:txBody>
      </p:sp>
      <p:sp>
        <p:nvSpPr>
          <p:cNvPr id="18436" name="WordArt 4"/>
          <p:cNvSpPr>
            <a:spLocks noChangeArrowheads="1" noChangeShapeType="1" noTextEdit="1"/>
          </p:cNvSpPr>
          <p:nvPr/>
        </p:nvSpPr>
        <p:spPr bwMode="auto">
          <a:xfrm>
            <a:off x="4356100" y="5516563"/>
            <a:ext cx="3171825" cy="619125"/>
          </a:xfrm>
          <a:prstGeom prst="rect">
            <a:avLst/>
          </a:prstGeom>
        </p:spPr>
        <p:txBody>
          <a:bodyPr wrap="none" fromWordArt="1">
            <a:prstTxWarp prst="textPlain">
              <a:avLst>
                <a:gd name="adj" fmla="val 50000"/>
              </a:avLst>
            </a:prstTxWarp>
          </a:bodyPr>
          <a:lstStyle/>
          <a:p>
            <a:pPr algn="ctr" rtl="1"/>
            <a:r>
              <a:rPr lang="he-IL" sz="3600" kern="10">
                <a:ln w="9525">
                  <a:solidFill>
                    <a:srgbClr val="000000"/>
                  </a:solidFill>
                  <a:round/>
                  <a:headEnd/>
                  <a:tailEnd/>
                </a:ln>
                <a:solidFill>
                  <a:srgbClr val="990099"/>
                </a:solidFill>
                <a:latin typeface="Guttman Yad-Brush"/>
                <a:cs typeface="Guttman Yad-Brush"/>
              </a:rPr>
              <a:t>עבודה נעימה!</a:t>
            </a:r>
          </a:p>
        </p:txBody>
      </p:sp>
      <p:pic>
        <p:nvPicPr>
          <p:cNvPr id="18437" name="Picture 5" descr="AN1318"/>
          <p:cNvPicPr>
            <a:picLocks noChangeAspect="1" noChangeArrowheads="1" noCrop="1"/>
          </p:cNvPicPr>
          <p:nvPr/>
        </p:nvPicPr>
        <p:blipFill>
          <a:blip r:embed="rId5" cstate="print"/>
          <a:srcRect/>
          <a:stretch>
            <a:fillRect/>
          </a:stretch>
        </p:blipFill>
        <p:spPr bwMode="auto">
          <a:xfrm>
            <a:off x="642938" y="3071813"/>
            <a:ext cx="863600" cy="863600"/>
          </a:xfrm>
          <a:prstGeom prst="rect">
            <a:avLst/>
          </a:prstGeom>
          <a:noFill/>
          <a:ln w="9525">
            <a:noFill/>
            <a:miter lim="800000"/>
            <a:headEnd/>
            <a:tailEnd/>
          </a:ln>
        </p:spPr>
      </p:pic>
      <p:pic>
        <p:nvPicPr>
          <p:cNvPr id="18438" name="Picture 6" descr="157smiley_flowers"/>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2484438" y="5445125"/>
            <a:ext cx="1152525" cy="871538"/>
          </a:xfrm>
          <a:prstGeom prst="rect">
            <a:avLst/>
          </a:prstGeom>
          <a:noFill/>
          <a:ln w="9525">
            <a:noFill/>
            <a:miter lim="800000"/>
            <a:headEnd/>
            <a:tailEnd/>
          </a:ln>
        </p:spPr>
      </p:pic>
      <p:pic>
        <p:nvPicPr>
          <p:cNvPr id="18439" name="Picture 7" descr="Computers_and_Parts_happy_1_prv"/>
          <p:cNvPicPr>
            <a:picLocks noChangeAspect="1" noChangeArrowheads="1"/>
          </p:cNvPicPr>
          <p:nvPr/>
        </p:nvPicPr>
        <p:blipFill>
          <a:blip r:embed="rId7" cstate="print"/>
          <a:srcRect/>
          <a:stretch>
            <a:fillRect/>
          </a:stretch>
        </p:blipFill>
        <p:spPr bwMode="auto">
          <a:xfrm>
            <a:off x="7380288" y="333375"/>
            <a:ext cx="1368425" cy="1368425"/>
          </a:xfrm>
          <a:prstGeom prst="rect">
            <a:avLst/>
          </a:prstGeom>
          <a:noFill/>
          <a:ln w="9525">
            <a:noFill/>
            <a:miter lim="800000"/>
            <a:headEnd/>
            <a:tailEnd/>
          </a:ln>
        </p:spPr>
      </p:pic>
      <p:graphicFrame>
        <p:nvGraphicFramePr>
          <p:cNvPr id="8" name="אובייקט 7"/>
          <p:cNvGraphicFramePr>
            <a:graphicFrameLocks noChangeAspect="1"/>
          </p:cNvGraphicFramePr>
          <p:nvPr>
            <p:extLst>
              <p:ext uri="{D42A27DB-BD31-4B8C-83A1-F6EECF244321}">
                <p14:modId xmlns:p14="http://schemas.microsoft.com/office/powerpoint/2010/main" val="3007412711"/>
              </p:ext>
            </p:extLst>
          </p:nvPr>
        </p:nvGraphicFramePr>
        <p:xfrm>
          <a:off x="571472" y="2214554"/>
          <a:ext cx="914400" cy="742950"/>
        </p:xfrm>
        <a:graphic>
          <a:graphicData uri="http://schemas.openxmlformats.org/presentationml/2006/ole">
            <mc:AlternateContent xmlns:mc="http://schemas.openxmlformats.org/markup-compatibility/2006">
              <mc:Choice xmlns:v="urn:schemas-microsoft-com:vml" Requires="v">
                <p:oleObj spid="_x0000_s1030" name="Document" showAsIcon="1" r:id="rId8" imgW="914400" imgH="743040" progId="Word.Document.8">
                  <p:link updateAutomatic="1"/>
                </p:oleObj>
              </mc:Choice>
              <mc:Fallback>
                <p:oleObj name="Document" showAsIcon="1" r:id="rId8" imgW="914400" imgH="743040" progId="Word.Document.8">
                  <p:link updateAutomatic="1"/>
                  <p:pic>
                    <p:nvPicPr>
                      <p:cNvPr id="0" name="Picture 2"/>
                      <p:cNvPicPr>
                        <a:picLocks noChangeAspect="1" noChangeArrowheads="1"/>
                      </p:cNvPicPr>
                      <p:nvPr/>
                    </p:nvPicPr>
                    <p:blipFill>
                      <a:blip r:embed="rId9"/>
                      <a:srcRect/>
                      <a:stretch>
                        <a:fillRect/>
                      </a:stretch>
                    </p:blipFill>
                    <p:spPr bwMode="auto">
                      <a:xfrm>
                        <a:off x="571472" y="2214554"/>
                        <a:ext cx="914400" cy="7429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2771"/>
                                        </p:tgtEl>
                                        <p:attrNameLst>
                                          <p:attrName>style.visibility</p:attrName>
                                        </p:attrNameLst>
                                      </p:cBhvr>
                                      <p:to>
                                        <p:strVal val="visible"/>
                                      </p:to>
                                    </p:set>
                                    <p:anim calcmode="lin" valueType="num">
                                      <p:cBhvr>
                                        <p:cTn id="7" dur="1000" fill="hold"/>
                                        <p:tgtEl>
                                          <p:spTgt spid="32771"/>
                                        </p:tgtEl>
                                        <p:attrNameLst>
                                          <p:attrName>ppt_w</p:attrName>
                                        </p:attrNameLst>
                                      </p:cBhvr>
                                      <p:tavLst>
                                        <p:tav tm="0">
                                          <p:val>
                                            <p:fltVal val="0"/>
                                          </p:val>
                                        </p:tav>
                                        <p:tav tm="100000">
                                          <p:val>
                                            <p:strVal val="#ppt_w"/>
                                          </p:val>
                                        </p:tav>
                                      </p:tavLst>
                                    </p:anim>
                                    <p:anim calcmode="lin" valueType="num">
                                      <p:cBhvr>
                                        <p:cTn id="8" dur="1000" fill="hold"/>
                                        <p:tgtEl>
                                          <p:spTgt spid="32771"/>
                                        </p:tgtEl>
                                        <p:attrNameLst>
                                          <p:attrName>ppt_h</p:attrName>
                                        </p:attrNameLst>
                                      </p:cBhvr>
                                      <p:tavLst>
                                        <p:tav tm="0">
                                          <p:val>
                                            <p:fltVal val="0"/>
                                          </p:val>
                                        </p:tav>
                                        <p:tav tm="100000">
                                          <p:val>
                                            <p:strVal val="#ppt_h"/>
                                          </p:val>
                                        </p:tav>
                                      </p:tavLst>
                                    </p:anim>
                                    <p:anim calcmode="lin" valueType="num">
                                      <p:cBhvr>
                                        <p:cTn id="9" dur="1000" fill="hold"/>
                                        <p:tgtEl>
                                          <p:spTgt spid="32771"/>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2771"/>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22000">
              <a:srgbClr val="DDEBCF">
                <a:alpha val="12000"/>
              </a:srgbClr>
            </a:gs>
            <a:gs pos="50000">
              <a:srgbClr val="9CB86E"/>
            </a:gs>
            <a:gs pos="100000">
              <a:srgbClr val="156B13"/>
            </a:gs>
          </a:gsLst>
          <a:lin ang="5400000" scaled="0"/>
        </a:gradFill>
        <a:effectLst/>
      </p:bgPr>
    </p:bg>
    <p:spTree>
      <p:nvGrpSpPr>
        <p:cNvPr id="1" name=""/>
        <p:cNvGrpSpPr/>
        <p:nvPr/>
      </p:nvGrpSpPr>
      <p:grpSpPr>
        <a:xfrm>
          <a:off x="0" y="0"/>
          <a:ext cx="0" cy="0"/>
          <a:chOff x="0" y="0"/>
          <a:chExt cx="0" cy="0"/>
        </a:xfrm>
      </p:grpSpPr>
      <p:sp>
        <p:nvSpPr>
          <p:cNvPr id="4" name="מלבן 3"/>
          <p:cNvSpPr/>
          <p:nvPr/>
        </p:nvSpPr>
        <p:spPr>
          <a:xfrm>
            <a:off x="2214546" y="3714752"/>
            <a:ext cx="4572000" cy="1200329"/>
          </a:xfrm>
          <a:prstGeom prst="rect">
            <a:avLst/>
          </a:prstGeom>
        </p:spPr>
        <p:txBody>
          <a:bodyPr>
            <a:spAutoFit/>
          </a:bodyPr>
          <a:lstStyle/>
          <a:p>
            <a:pPr algn="ctr"/>
            <a:r>
              <a:rPr lang="he-IL" sz="3600" dirty="0" smtClean="0">
                <a:hlinkClick r:id="rId3"/>
              </a:rPr>
              <a:t>סרטון אודות </a:t>
            </a:r>
          </a:p>
          <a:p>
            <a:pPr algn="ctr"/>
            <a:r>
              <a:rPr lang="he-IL" sz="3600" dirty="0" smtClean="0">
                <a:hlinkClick r:id="rId3"/>
              </a:rPr>
              <a:t>נחש קוברת המשקפיים</a:t>
            </a:r>
            <a:endParaRPr lang="he-IL" sz="3600" dirty="0"/>
          </a:p>
        </p:txBody>
      </p:sp>
      <p:sp>
        <p:nvSpPr>
          <p:cNvPr id="5" name="TextBox 4"/>
          <p:cNvSpPr txBox="1"/>
          <p:nvPr/>
        </p:nvSpPr>
        <p:spPr>
          <a:xfrm>
            <a:off x="4126" y="857232"/>
            <a:ext cx="8901796" cy="1692771"/>
          </a:xfrm>
          <a:prstGeom prst="rect">
            <a:avLst/>
          </a:prstGeom>
          <a:noFill/>
        </p:spPr>
        <p:txBody>
          <a:bodyPr wrap="none" rtlCol="1">
            <a:spAutoFit/>
          </a:bodyPr>
          <a:lstStyle/>
          <a:p>
            <a:pPr algn="ctr"/>
            <a:r>
              <a:rPr lang="he-IL" sz="3200" b="1" dirty="0" smtClean="0"/>
              <a:t>הִתְבּוֹנְנוּ </a:t>
            </a:r>
            <a:r>
              <a:rPr lang="he-IL" sz="3200" b="1" dirty="0" err="1" smtClean="0"/>
              <a:t>בַּסִּרְטו</a:t>
            </a:r>
            <a:r>
              <a:rPr lang="he-IL" sz="3200" b="1" dirty="0" smtClean="0"/>
              <a:t>ֹן הַבּ</a:t>
            </a:r>
            <a:r>
              <a:rPr lang="he-IL" sz="3200" b="1" dirty="0" err="1" smtClean="0"/>
              <a:t>ָא </a:t>
            </a:r>
            <a:r>
              <a:rPr lang="he-IL" sz="3200" b="1" dirty="0" smtClean="0"/>
              <a:t>וּמצְאוּ תְּשׁוּבָה </a:t>
            </a:r>
            <a:r>
              <a:rPr lang="he-IL" sz="3200" b="1" dirty="0" err="1" smtClean="0"/>
              <a:t>לַשּׁ</a:t>
            </a:r>
            <a:r>
              <a:rPr lang="he-IL" sz="3200" b="1" dirty="0" smtClean="0"/>
              <a:t>ְאֵלָה:</a:t>
            </a:r>
            <a:endParaRPr lang="en-US" sz="3200" dirty="0" smtClean="0"/>
          </a:p>
          <a:p>
            <a:pPr algn="ctr"/>
            <a:endParaRPr lang="he-IL" sz="3600" b="1" dirty="0" smtClean="0"/>
          </a:p>
          <a:p>
            <a:pPr algn="ctr"/>
            <a:r>
              <a:rPr lang="he-IL" sz="3600" b="1" dirty="0" smtClean="0"/>
              <a:t>מַדּוּעַ </a:t>
            </a:r>
            <a:r>
              <a:rPr lang="he-IL" sz="3600" b="1" dirty="0" err="1" smtClean="0"/>
              <a:t>נִקְרָ</a:t>
            </a:r>
            <a:r>
              <a:rPr lang="he-IL" sz="3600" b="1" dirty="0" smtClean="0"/>
              <a:t>א "נָחָשׁ קוֹבְּרַת הַמִּשְׁקָפַיִם" בְּשֵׁם </a:t>
            </a:r>
            <a:r>
              <a:rPr lang="he-IL" sz="3600" b="1" dirty="0" err="1" smtClean="0"/>
              <a:t>זֶ</a:t>
            </a:r>
            <a:r>
              <a:rPr lang="he-IL" sz="3600" b="1" dirty="0" smtClean="0"/>
              <a:t>ה? </a:t>
            </a:r>
            <a:endParaRPr lang="en-US" sz="3600" dirty="0"/>
          </a:p>
        </p:txBody>
      </p:sp>
      <p:pic>
        <p:nvPicPr>
          <p:cNvPr id="6" name="נעימה.mp3">
            <a:hlinkClick r:id="" action="ppaction://media"/>
          </p:cNvPr>
          <p:cNvPicPr>
            <a:picLocks noRot="1" noChangeAspect="1"/>
          </p:cNvPicPr>
          <p:nvPr>
            <a:audioFile r:link="rId1"/>
          </p:nvPr>
        </p:nvPicPr>
        <p:blipFill>
          <a:blip r:embed="rId4" cstate="print"/>
          <a:stretch>
            <a:fillRect/>
          </a:stretch>
        </p:blipFill>
        <p:spPr>
          <a:xfrm>
            <a:off x="2071670" y="5929330"/>
            <a:ext cx="714380" cy="714380"/>
          </a:xfrm>
          <a:prstGeom prst="rect">
            <a:avLst/>
          </a:prstGeom>
        </p:spPr>
      </p:pic>
      <p:pic>
        <p:nvPicPr>
          <p:cNvPr id="15364" name="Picture 4" descr="http://profile.ak.fbcdn.net/hprofile-ak-snc4/49709_100000514151348_1982_n.jpg"/>
          <p:cNvPicPr>
            <a:picLocks noChangeAspect="1" noChangeArrowheads="1"/>
          </p:cNvPicPr>
          <p:nvPr/>
        </p:nvPicPr>
        <p:blipFill>
          <a:blip r:embed="rId5" cstate="print"/>
          <a:stretch>
            <a:fillRect/>
          </a:stretch>
        </p:blipFill>
        <p:spPr bwMode="auto">
          <a:xfrm>
            <a:off x="3428992" y="5072074"/>
            <a:ext cx="2428632" cy="1551626"/>
          </a:xfrm>
          <a:prstGeom prst="rect">
            <a:avLst/>
          </a:prstGeom>
          <a:noFill/>
          <a:ln>
            <a:noFill/>
          </a:ln>
        </p:spPr>
      </p:pic>
      <p:sp>
        <p:nvSpPr>
          <p:cNvPr id="7" name="TextBox 6"/>
          <p:cNvSpPr txBox="1"/>
          <p:nvPr/>
        </p:nvSpPr>
        <p:spPr>
          <a:xfrm>
            <a:off x="0" y="5380672"/>
            <a:ext cx="1967205" cy="1477328"/>
          </a:xfrm>
          <a:prstGeom prst="rect">
            <a:avLst/>
          </a:prstGeom>
          <a:noFill/>
        </p:spPr>
        <p:txBody>
          <a:bodyPr wrap="none" rtlCol="1">
            <a:spAutoFit/>
          </a:bodyPr>
          <a:lstStyle/>
          <a:p>
            <a:r>
              <a:rPr lang="he-IL" dirty="0" smtClean="0"/>
              <a:t>הערה למורה: יש</a:t>
            </a:r>
          </a:p>
          <a:p>
            <a:r>
              <a:rPr lang="he-IL" dirty="0" smtClean="0"/>
              <a:t>לנתק את הרמקול</a:t>
            </a:r>
          </a:p>
          <a:p>
            <a:r>
              <a:rPr lang="he-IL" dirty="0" smtClean="0"/>
              <a:t> של הסרטון </a:t>
            </a:r>
            <a:r>
              <a:rPr lang="he-IL" dirty="0" err="1" smtClean="0"/>
              <a:t>ביוטיוב</a:t>
            </a:r>
            <a:r>
              <a:rPr lang="he-IL" dirty="0" smtClean="0"/>
              <a:t> </a:t>
            </a:r>
          </a:p>
          <a:p>
            <a:r>
              <a:rPr lang="he-IL" dirty="0" smtClean="0"/>
              <a:t>וללחוץ על כפתור</a:t>
            </a:r>
          </a:p>
          <a:p>
            <a:r>
              <a:rPr lang="he-IL" dirty="0" smtClean="0"/>
              <a:t> הרמקול במצגת.</a:t>
            </a:r>
            <a:endParaRPr lang="he-IL" dirty="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03320" fill="hold"/>
                                        <p:tgtEl>
                                          <p:spTgt spid="6"/>
                                        </p:tgtEl>
                                      </p:cBhvr>
                                    </p:cmd>
                                  </p:childTnLst>
                                </p:cTn>
                              </p:par>
                            </p:childTnLst>
                          </p:cTn>
                        </p:par>
                      </p:childTnLst>
                    </p:cTn>
                  </p:par>
                </p:childTnLst>
              </p:cTn>
              <p:nextCondLst>
                <p:cond evt="onClick" delay="0">
                  <p:tgtEl>
                    <p:spTgt spid="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shadeToTitle="1">
        <a:gradFill flip="none" rotWithShape="1">
          <a:gsLst>
            <a:gs pos="0">
              <a:srgbClr val="FBEAC7"/>
            </a:gs>
            <a:gs pos="17999">
              <a:srgbClr val="FEE7F2"/>
            </a:gs>
            <a:gs pos="36000">
              <a:srgbClr val="FAC77D"/>
            </a:gs>
            <a:gs pos="61000">
              <a:srgbClr val="FBA97D"/>
            </a:gs>
            <a:gs pos="82001">
              <a:srgbClr val="FBD49C"/>
            </a:gs>
            <a:gs pos="100000">
              <a:srgbClr val="FEE7F2"/>
            </a:gs>
          </a:gsLst>
          <a:path path="shape">
            <a:fillToRect l="50000" t="50000" r="50000" b="50000"/>
          </a:path>
          <a:tileRect/>
        </a:gradFill>
        <a:effectLst/>
      </p:bgPr>
    </p:bg>
    <p:spTree>
      <p:nvGrpSpPr>
        <p:cNvPr id="1" name=""/>
        <p:cNvGrpSpPr/>
        <p:nvPr/>
      </p:nvGrpSpPr>
      <p:grpSpPr>
        <a:xfrm>
          <a:off x="0" y="0"/>
          <a:ext cx="0" cy="0"/>
          <a:chOff x="0" y="0"/>
          <a:chExt cx="0" cy="0"/>
        </a:xfrm>
      </p:grpSpPr>
      <p:pic>
        <p:nvPicPr>
          <p:cNvPr id="2050" name="Picture 2" descr="http://t0.gstatic.com/images?q=tbn:ANd9GcS2C9P1WkSI2z57t2q00vISPVSM6vJbNt9rQscfjoWWD1SoMb5IcA">
            <a:hlinkClick r:id="rId2"/>
          </p:cNvPr>
          <p:cNvPicPr>
            <a:picLocks noChangeAspect="1" noChangeArrowheads="1"/>
          </p:cNvPicPr>
          <p:nvPr/>
        </p:nvPicPr>
        <p:blipFill>
          <a:blip r:embed="rId3" cstate="print"/>
          <a:srcRect/>
          <a:stretch>
            <a:fillRect/>
          </a:stretch>
        </p:blipFill>
        <p:spPr bwMode="auto">
          <a:xfrm>
            <a:off x="2786050" y="1142984"/>
            <a:ext cx="3714776" cy="4914936"/>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מלבן 29"/>
          <p:cNvSpPr/>
          <p:nvPr/>
        </p:nvSpPr>
        <p:spPr>
          <a:xfrm>
            <a:off x="214282" y="5429264"/>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9" name="מלבן 28"/>
          <p:cNvSpPr/>
          <p:nvPr/>
        </p:nvSpPr>
        <p:spPr>
          <a:xfrm>
            <a:off x="5500694" y="5429264"/>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8" name="מלבן 27"/>
          <p:cNvSpPr/>
          <p:nvPr/>
        </p:nvSpPr>
        <p:spPr>
          <a:xfrm>
            <a:off x="3929058" y="5000636"/>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מלבן 26"/>
          <p:cNvSpPr/>
          <p:nvPr/>
        </p:nvSpPr>
        <p:spPr>
          <a:xfrm>
            <a:off x="4857752" y="4143380"/>
            <a:ext cx="321471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מלבן 25"/>
          <p:cNvSpPr/>
          <p:nvPr/>
        </p:nvSpPr>
        <p:spPr>
          <a:xfrm>
            <a:off x="5143504" y="3357562"/>
            <a:ext cx="321471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מלבן 24"/>
          <p:cNvSpPr/>
          <p:nvPr/>
        </p:nvSpPr>
        <p:spPr>
          <a:xfrm>
            <a:off x="285720" y="2500306"/>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מלבן 23"/>
          <p:cNvSpPr/>
          <p:nvPr/>
        </p:nvSpPr>
        <p:spPr>
          <a:xfrm>
            <a:off x="5500694" y="2071678"/>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מלבן 22"/>
          <p:cNvSpPr/>
          <p:nvPr/>
        </p:nvSpPr>
        <p:spPr>
          <a:xfrm>
            <a:off x="5500694" y="157161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מלבן 21"/>
          <p:cNvSpPr/>
          <p:nvPr/>
        </p:nvSpPr>
        <p:spPr>
          <a:xfrm>
            <a:off x="5500694" y="785794"/>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p:nvPr>
        </p:nvSpPr>
        <p:spPr>
          <a:xfrm>
            <a:off x="0" y="2071678"/>
            <a:ext cx="8815422" cy="1470025"/>
          </a:xfrm>
        </p:spPr>
        <p:txBody>
          <a:bodyPr>
            <a:noAutofit/>
          </a:bodyPr>
          <a:lstStyle/>
          <a:p>
            <a:pPr algn="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smtClean="0"/>
              <a:t>                        </a:t>
            </a:r>
            <a:r>
              <a:rPr lang="he-IL" sz="2800" b="1" dirty="0" smtClean="0">
                <a:latin typeface="David" pitchFamily="34" charset="-79"/>
                <a:cs typeface="David" pitchFamily="34" charset="-79"/>
              </a:rPr>
              <a:t>נָחָשׁ </a:t>
            </a:r>
            <a:r>
              <a:rPr lang="he-IL" sz="2800" b="1" dirty="0">
                <a:latin typeface="David" pitchFamily="34" charset="-79"/>
                <a:cs typeface="David" pitchFamily="34" charset="-79"/>
              </a:rPr>
              <a:t>'קוֹבְּרַת הַמִּשְׁקָפַיִם'</a:t>
            </a:r>
            <a:r>
              <a:rPr lang="en-US" sz="2800" b="1" dirty="0">
                <a:latin typeface="David" pitchFamily="34" charset="-79"/>
                <a:cs typeface="David" pitchFamily="34" charset="-79"/>
              </a:rPr>
              <a:t/>
            </a:r>
            <a:br>
              <a:rPr lang="en-US" sz="2800" b="1" dirty="0">
                <a:latin typeface="David" pitchFamily="34" charset="-79"/>
                <a:cs typeface="David" pitchFamily="34" charset="-79"/>
              </a:rPr>
            </a:br>
            <a:r>
              <a:rPr lang="he-IL" sz="2800" b="1" dirty="0">
                <a:latin typeface="David" pitchFamily="34" charset="-79"/>
                <a:cs typeface="David" pitchFamily="34" charset="-79"/>
              </a:rPr>
              <a:t>נָחָשׁ 'קוֹבְּרַת הַמִּשְׁקָפַיִם' שַׁיָּךְ </a:t>
            </a:r>
            <a:r>
              <a:rPr lang="he-IL" sz="2800" b="1" dirty="0" err="1">
                <a:latin typeface="David" pitchFamily="34" charset="-79"/>
                <a:cs typeface="David" pitchFamily="34" charset="-79"/>
              </a:rPr>
              <a:t>לְסו</a:t>
            </a:r>
            <a:r>
              <a:rPr lang="he-IL" sz="2800" b="1" dirty="0">
                <a:latin typeface="David" pitchFamily="34" charset="-79"/>
                <a:cs typeface="David" pitchFamily="34" charset="-79"/>
              </a:rPr>
              <a:t>ּג שֶׁל נְחָשִׁים גְּדוֹלִים, אַרְסִיים, </a:t>
            </a:r>
            <a:r>
              <a:rPr lang="he-IL" sz="2800" b="1" dirty="0" smtClean="0">
                <a:latin typeface="David" pitchFamily="34" charset="-79"/>
                <a:cs typeface="David" pitchFamily="34" charset="-79"/>
              </a:rPr>
              <a:t>וּמְסֻכָּנִים.</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נָחָשׁ 'קוֹבְּרַת הַמִּשְׁקָפַיִם' מָצוּי בְּהוֹדוּ, בְּיַבֶּשֶׁת </a:t>
            </a:r>
            <a:r>
              <a:rPr lang="he-IL" sz="2800" b="1" dirty="0" err="1">
                <a:latin typeface="David" pitchFamily="34" charset="-79"/>
                <a:cs typeface="David" pitchFamily="34" charset="-79"/>
              </a:rPr>
              <a:t>אַסְ</a:t>
            </a:r>
            <a:r>
              <a:rPr lang="he-IL" sz="2800" b="1" dirty="0">
                <a:latin typeface="David" pitchFamily="34" charset="-79"/>
                <a:cs typeface="David" pitchFamily="34" charset="-79"/>
              </a:rPr>
              <a:t>יָה.</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נָחָשׁ 'קוֹבְּרַת הַמִּשְׁקָפַיִם' הוּא נָחָשׁ אַרְסִי </a:t>
            </a:r>
            <a:r>
              <a:rPr lang="he-IL" sz="2800" b="1" dirty="0" err="1">
                <a:latin typeface="David" pitchFamily="34" charset="-79"/>
                <a:cs typeface="David" pitchFamily="34" charset="-79"/>
              </a:rPr>
              <a:t>מְא</a:t>
            </a:r>
            <a:r>
              <a:rPr lang="he-IL" sz="2800" b="1" dirty="0">
                <a:latin typeface="David" pitchFamily="34" charset="-79"/>
                <a:cs typeface="David" pitchFamily="34" charset="-79"/>
              </a:rPr>
              <a:t>ֹד.</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בִּשְׁעַת </a:t>
            </a:r>
            <a:r>
              <a:rPr lang="he-IL" sz="2800" b="1" dirty="0" err="1">
                <a:latin typeface="David" pitchFamily="34" charset="-79"/>
                <a:cs typeface="David" pitchFamily="34" charset="-79"/>
              </a:rPr>
              <a:t>סַכָּנ</a:t>
            </a:r>
            <a:r>
              <a:rPr lang="he-IL" sz="2800" b="1" dirty="0">
                <a:latin typeface="David" pitchFamily="34" charset="-79"/>
                <a:cs typeface="David" pitchFamily="34" charset="-79"/>
              </a:rPr>
              <a:t>ָה, לְשׁ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הֲגַנָּה </a:t>
            </a:r>
            <a:r>
              <a:rPr lang="he-IL" sz="2800" b="1" dirty="0" err="1">
                <a:latin typeface="David" pitchFamily="34" charset="-79"/>
                <a:cs typeface="David" pitchFamily="34" charset="-79"/>
              </a:rPr>
              <a:t>וּלְ</a:t>
            </a:r>
            <a:r>
              <a:rPr lang="he-IL" sz="2800" b="1" dirty="0">
                <a:latin typeface="David" pitchFamily="34" charset="-79"/>
                <a:cs typeface="David" pitchFamily="34" charset="-79"/>
              </a:rPr>
              <a:t>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הַתְקָפָה, </a:t>
            </a:r>
            <a:r>
              <a:rPr lang="he-IL" sz="2800" b="1" dirty="0" err="1">
                <a:latin typeface="David" pitchFamily="34" charset="-79"/>
                <a:cs typeface="David" pitchFamily="34" charset="-79"/>
              </a:rPr>
              <a:t>נָח</a:t>
            </a:r>
            <a:r>
              <a:rPr lang="he-IL" sz="2800" b="1" dirty="0">
                <a:latin typeface="David" pitchFamily="34" charset="-79"/>
                <a:cs typeface="David" pitchFamily="34" charset="-79"/>
              </a:rPr>
              <a:t>ָשׁ </a:t>
            </a:r>
            <a:r>
              <a:rPr lang="he-IL" sz="2800" b="1" dirty="0" smtClean="0">
                <a:latin typeface="David" pitchFamily="34" charset="-79"/>
                <a:cs typeface="David" pitchFamily="34" charset="-79"/>
              </a:rPr>
              <a:t>'קוֹבְּרַת הַמִּשְׁקָפַיִם</a:t>
            </a:r>
            <a:r>
              <a:rPr lang="he-IL" sz="2800" b="1" dirty="0">
                <a:latin typeface="David" pitchFamily="34" charset="-79"/>
                <a:cs typeface="David" pitchFamily="34" charset="-79"/>
              </a:rPr>
              <a:t>' מִזְדַּקֵּף וּמַרְ</a:t>
            </a:r>
            <a:r>
              <a:rPr lang="he-IL" sz="2800" b="1" dirty="0" err="1">
                <a:latin typeface="David" pitchFamily="34" charset="-79"/>
                <a:cs typeface="David" pitchFamily="34" charset="-79"/>
              </a:rPr>
              <a:t>חִי</a:t>
            </a:r>
            <a:r>
              <a:rPr lang="he-IL" sz="2800" b="1" dirty="0">
                <a:latin typeface="David" pitchFamily="34" charset="-79"/>
                <a:cs typeface="David" pitchFamily="34" charset="-79"/>
              </a:rPr>
              <a:t>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כְּ</a:t>
            </a:r>
            <a:r>
              <a:rPr lang="he-IL" sz="2800" b="1" dirty="0">
                <a:latin typeface="David" pitchFamily="34" charset="-79"/>
                <a:cs typeface="David" pitchFamily="34" charset="-79"/>
              </a:rPr>
              <a:t>דֵי לְהַפְחִיד אֶת הָאוֹיֵב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כְּשֶׁנָּחָשׁ 'קוֹבְּרַת הַמִּשְׁקָפַיִם</a:t>
            </a:r>
            <a:r>
              <a:rPr lang="he-IL" sz="2800" b="1" dirty="0" err="1" smtClean="0">
                <a:latin typeface="David" pitchFamily="34" charset="-79"/>
                <a:cs typeface="David" pitchFamily="34" charset="-79"/>
              </a:rPr>
              <a:t>' </a:t>
            </a:r>
            <a:r>
              <a:rPr lang="he-IL" sz="2800" b="1" dirty="0">
                <a:latin typeface="David" pitchFamily="34" charset="-79"/>
                <a:cs typeface="David" pitchFamily="34" charset="-79"/>
              </a:rPr>
              <a:t>מִזְדַּקֵּף </a:t>
            </a:r>
            <a:r>
              <a:rPr lang="he-IL" sz="2800" b="1" dirty="0" err="1">
                <a:latin typeface="David" pitchFamily="34" charset="-79"/>
                <a:cs typeface="David" pitchFamily="34" charset="-79"/>
              </a:rPr>
              <a:t>וּמַרְחִי</a:t>
            </a:r>
            <a:r>
              <a:rPr lang="he-IL" sz="2800" b="1" dirty="0">
                <a:latin typeface="David" pitchFamily="34" charset="-79"/>
                <a:cs typeface="David" pitchFamily="34" charset="-79"/>
              </a:rPr>
              <a:t>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נוֹצ</a:t>
            </a:r>
            <a:r>
              <a:rPr lang="he-IL" sz="2800" b="1" dirty="0">
                <a:latin typeface="David" pitchFamily="34" charset="-79"/>
                <a:cs typeface="David" pitchFamily="34" charset="-79"/>
              </a:rPr>
              <a:t>ַר עַל הָעוֹרֵף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 צִיּוּר </a:t>
            </a:r>
            <a:r>
              <a:rPr lang="he-IL" sz="2800" b="1" dirty="0" err="1">
                <a:latin typeface="David" pitchFamily="34" charset="-79"/>
                <a:cs typeface="David" pitchFamily="34" charset="-79"/>
              </a:rPr>
              <a:t>שׁ</a:t>
            </a:r>
            <a:r>
              <a:rPr lang="he-IL" sz="2800" b="1" dirty="0">
                <a:latin typeface="David" pitchFamily="34" charset="-79"/>
                <a:cs typeface="David" pitchFamily="34" charset="-79"/>
              </a:rPr>
              <a:t>ֶל מִשְׁקָפַיִם, </a:t>
            </a:r>
            <a:r>
              <a:rPr lang="he-IL" sz="2800" b="1" dirty="0" err="1">
                <a:latin typeface="David" pitchFamily="34" charset="-79"/>
                <a:cs typeface="David" pitchFamily="34" charset="-79"/>
              </a:rPr>
              <a:t>וּמִכ</a:t>
            </a:r>
            <a:r>
              <a:rPr lang="he-IL" sz="2800" b="1" dirty="0">
                <a:latin typeface="David" pitchFamily="34" charset="-79"/>
                <a:cs typeface="David" pitchFamily="34" charset="-79"/>
              </a:rPr>
              <a:t>ָּא</a:t>
            </a:r>
            <a:r>
              <a:rPr lang="he-IL" sz="2800" b="1" dirty="0" err="1">
                <a:latin typeface="David" pitchFamily="34" charset="-79"/>
                <a:cs typeface="David" pitchFamily="34" charset="-79"/>
              </a:rPr>
              <a:t>ן </a:t>
            </a:r>
            <a:r>
              <a:rPr lang="he-IL" sz="2800" b="1" dirty="0">
                <a:latin typeface="David" pitchFamily="34" charset="-79"/>
                <a:cs typeface="David" pitchFamily="34" charset="-79"/>
              </a:rPr>
              <a:t>שְׁמוֹ.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יש לְנָחָשׁ </a:t>
            </a:r>
            <a:r>
              <a:rPr lang="he-IL" sz="2800" b="1" dirty="0">
                <a:latin typeface="David" pitchFamily="34" charset="-79"/>
                <a:cs typeface="David" pitchFamily="34" charset="-79"/>
              </a:rPr>
              <a:t>'קוֹבְּרַת הַמִּשְׁקָפַיִם' שִׁנֵי </a:t>
            </a:r>
            <a:r>
              <a:rPr lang="he-IL" sz="2800" b="1" dirty="0" err="1">
                <a:latin typeface="David" pitchFamily="34" charset="-79"/>
                <a:cs typeface="David" pitchFamily="34" charset="-79"/>
              </a:rPr>
              <a:t>אֶר</a:t>
            </a:r>
            <a:r>
              <a:rPr lang="he-IL" sz="2800" b="1" dirty="0">
                <a:latin typeface="David" pitchFamily="34" charset="-79"/>
                <a:cs typeface="David" pitchFamily="34" charset="-79"/>
              </a:rPr>
              <a:t>ֶס, שֶׁמֵּאֲחוֹרֵיהֶן יֵשׁ כְּשָׁלֹשׁ שִׁנּ</a:t>
            </a:r>
            <a:r>
              <a:rPr lang="he-IL" sz="2800" b="1" dirty="0" err="1">
                <a:latin typeface="David" pitchFamily="34" charset="-79"/>
                <a:cs typeface="David" pitchFamily="34" charset="-79"/>
              </a:rPr>
              <a:t>ַיִם </a:t>
            </a:r>
            <a:r>
              <a:rPr lang="he-IL" sz="2800" b="1" dirty="0">
                <a:latin typeface="David" pitchFamily="34" charset="-79"/>
                <a:cs typeface="David" pitchFamily="34" charset="-79"/>
              </a:rPr>
              <a:t>רְגִילוֹת.</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err="1">
                <a:latin typeface="David" pitchFamily="34" charset="-79"/>
                <a:cs typeface="David" pitchFamily="34" charset="-79"/>
              </a:rPr>
              <a:t>הָעֵינ</a:t>
            </a:r>
            <a:r>
              <a:rPr lang="he-IL" sz="2800" b="1" dirty="0">
                <a:latin typeface="David" pitchFamily="34" charset="-79"/>
                <a:cs typeface="David" pitchFamily="34" charset="-79"/>
              </a:rPr>
              <a:t>ַיִם </a:t>
            </a:r>
            <a:r>
              <a:rPr lang="he-IL" sz="2800" b="1" dirty="0" err="1">
                <a:latin typeface="David" pitchFamily="34" charset="-79"/>
                <a:cs typeface="David" pitchFamily="34" charset="-79"/>
              </a:rPr>
              <a:t>שׁ</a:t>
            </a:r>
            <a:r>
              <a:rPr lang="he-IL" sz="2800" b="1" dirty="0">
                <a:latin typeface="David" pitchFamily="34" charset="-79"/>
                <a:cs typeface="David" pitchFamily="34" charset="-79"/>
              </a:rPr>
              <a:t>ֶל  נָחָשׁ 'קוֹבְּרַת הַמִּשְׁקָפַיִם' </a:t>
            </a:r>
            <a:r>
              <a:rPr lang="he-IL" sz="2800" b="1" dirty="0" err="1">
                <a:latin typeface="David" pitchFamily="34" charset="-79"/>
                <a:cs typeface="David" pitchFamily="34" charset="-79"/>
              </a:rPr>
              <a:t>קְטַנּו</a:t>
            </a:r>
            <a:r>
              <a:rPr lang="he-IL" sz="2800" b="1" dirty="0">
                <a:latin typeface="David" pitchFamily="34" charset="-79"/>
                <a:cs typeface="David" pitchFamily="34" charset="-79"/>
              </a:rPr>
              <a:t>ֹת. הַגּוּף </a:t>
            </a:r>
            <a:r>
              <a:rPr lang="he-IL" sz="2800" b="1" dirty="0" err="1">
                <a:latin typeface="David" pitchFamily="34" charset="-79"/>
                <a:cs typeface="David" pitchFamily="34" charset="-79"/>
              </a:rPr>
              <a:t>שׁ</a:t>
            </a:r>
            <a:r>
              <a:rPr lang="he-IL" sz="2800" b="1" dirty="0">
                <a:latin typeface="David" pitchFamily="34" charset="-79"/>
                <a:cs typeface="David" pitchFamily="34" charset="-79"/>
              </a:rPr>
              <a:t>ֶל </a:t>
            </a:r>
            <a:r>
              <a:rPr lang="he-IL" sz="2800" b="1" dirty="0" smtClean="0">
                <a:latin typeface="David" pitchFamily="34" charset="-79"/>
                <a:cs typeface="David" pitchFamily="34" charset="-79"/>
              </a:rPr>
              <a:t/>
            </a:r>
            <a:br>
              <a:rPr lang="he-IL" sz="2800" b="1" dirty="0" smtClean="0">
                <a:latin typeface="David" pitchFamily="34" charset="-79"/>
                <a:cs typeface="David" pitchFamily="34" charset="-79"/>
              </a:rPr>
            </a:br>
            <a:r>
              <a:rPr lang="he-IL" sz="2800" b="1" dirty="0" smtClean="0">
                <a:latin typeface="David" pitchFamily="34" charset="-79"/>
                <a:cs typeface="David" pitchFamily="34" charset="-79"/>
              </a:rPr>
              <a:t>נָחָשׁ </a:t>
            </a:r>
            <a:r>
              <a:rPr lang="he-IL" sz="2800" b="1" dirty="0">
                <a:latin typeface="David" pitchFamily="34" charset="-79"/>
                <a:cs typeface="David" pitchFamily="34" charset="-79"/>
              </a:rPr>
              <a:t>'קוֹבְּרַת הַמִּשְׁקָפַיִ</a:t>
            </a:r>
            <a:r>
              <a:rPr lang="he-IL" sz="2800" b="1" dirty="0" err="1">
                <a:latin typeface="David" pitchFamily="34" charset="-79"/>
                <a:cs typeface="David" pitchFamily="34" charset="-79"/>
              </a:rPr>
              <a:t>ם' </a:t>
            </a:r>
            <a:r>
              <a:rPr lang="he-IL" sz="2800" b="1" dirty="0" smtClean="0">
                <a:latin typeface="David" pitchFamily="34" charset="-79"/>
                <a:cs typeface="David" pitchFamily="34" charset="-79"/>
              </a:rPr>
              <a:t>מְעֻג</a:t>
            </a:r>
            <a:r>
              <a:rPr lang="he-IL" sz="2800" b="1" dirty="0" err="1" smtClean="0">
                <a:latin typeface="David" pitchFamily="34" charset="-79"/>
                <a:cs typeface="David" pitchFamily="34" charset="-79"/>
              </a:rPr>
              <a:t>ָּל </a:t>
            </a:r>
            <a:r>
              <a:rPr lang="he-IL" sz="2800" b="1" dirty="0" smtClean="0">
                <a:latin typeface="David" pitchFamily="34" charset="-79"/>
                <a:cs typeface="David" pitchFamily="34" charset="-79"/>
              </a:rPr>
              <a:t>וְהָעוֹר </a:t>
            </a:r>
            <a:r>
              <a:rPr lang="he-IL" sz="2800" b="1" dirty="0" err="1">
                <a:latin typeface="David" pitchFamily="34" charset="-79"/>
                <a:cs typeface="David" pitchFamily="34" charset="-79"/>
              </a:rPr>
              <a:t>שׁ</a:t>
            </a:r>
            <a:r>
              <a:rPr lang="he-IL" sz="2800" b="1" dirty="0">
                <a:latin typeface="David" pitchFamily="34" charset="-79"/>
                <a:cs typeface="David" pitchFamily="34" charset="-79"/>
              </a:rPr>
              <a:t>ֶל נָחָשׁ </a:t>
            </a:r>
            <a:r>
              <a:rPr lang="he-IL" sz="2800" b="1" dirty="0" smtClean="0">
                <a:latin typeface="David" pitchFamily="34" charset="-79"/>
                <a:cs typeface="David" pitchFamily="34" charset="-79"/>
              </a:rPr>
              <a:t>'קוֹבְּרַת הַמִּשְׁקָפַיִם</a:t>
            </a:r>
            <a:r>
              <a:rPr lang="he-IL" sz="2800" b="1" dirty="0">
                <a:latin typeface="David" pitchFamily="34" charset="-79"/>
                <a:cs typeface="David" pitchFamily="34" charset="-79"/>
              </a:rPr>
              <a:t>' </a:t>
            </a:r>
            <a:r>
              <a:rPr lang="he-IL" sz="2800" b="1" dirty="0" err="1">
                <a:latin typeface="David" pitchFamily="34" charset="-79"/>
                <a:cs typeface="David" pitchFamily="34" charset="-79"/>
              </a:rPr>
              <a:t>חָל</a:t>
            </a:r>
            <a:r>
              <a:rPr lang="he-IL" sz="2800" b="1" dirty="0">
                <a:latin typeface="David" pitchFamily="34" charset="-79"/>
                <a:cs typeface="David" pitchFamily="34" charset="-79"/>
              </a:rPr>
              <a:t>ַק.</a:t>
            </a:r>
            <a:r>
              <a:rPr lang="en-US" sz="2800" dirty="0"/>
              <a:t/>
            </a:r>
            <a:br>
              <a:rPr lang="en-US" sz="2800" dirty="0"/>
            </a:br>
            <a:r>
              <a:rPr lang="en-US" sz="2800" dirty="0"/>
              <a:t/>
            </a:r>
            <a:br>
              <a:rPr lang="en-US" sz="2800" dirty="0"/>
            </a:br>
            <a:endParaRPr lang="he-IL" sz="2800" dirty="0"/>
          </a:p>
        </p:txBody>
      </p:sp>
      <p:pic>
        <p:nvPicPr>
          <p:cNvPr id="1026" name="Picture 2" descr="MCj03296830000[1]"/>
          <p:cNvPicPr>
            <a:picLocks noChangeAspect="1" noChangeArrowheads="1"/>
          </p:cNvPicPr>
          <p:nvPr/>
        </p:nvPicPr>
        <p:blipFill>
          <a:blip r:embed="rId2" cstate="print"/>
          <a:srcRect/>
          <a:stretch>
            <a:fillRect/>
          </a:stretch>
        </p:blipFill>
        <p:spPr bwMode="auto">
          <a:xfrm>
            <a:off x="214282" y="1142984"/>
            <a:ext cx="1643074" cy="129837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diamond(in)">
                                      <p:cBhvr>
                                        <p:cTn id="7" dur="20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diamond(in)">
                                      <p:cBhvr>
                                        <p:cTn id="12" dur="20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24"/>
                                        </p:tgtEl>
                                        <p:attrNameLst>
                                          <p:attrName>style.visibility</p:attrName>
                                        </p:attrNameLst>
                                      </p:cBhvr>
                                      <p:to>
                                        <p:strVal val="visible"/>
                                      </p:to>
                                    </p:set>
                                    <p:animEffect transition="in" filter="diamond(in)">
                                      <p:cBhvr>
                                        <p:cTn id="17" dur="2000"/>
                                        <p:tgtEl>
                                          <p:spTgt spid="24"/>
                                        </p:tgtEl>
                                      </p:cBhvr>
                                    </p:animEffect>
                                  </p:childTnLst>
                                </p:cTn>
                              </p:par>
                            </p:childTnLst>
                          </p:cTn>
                        </p:par>
                      </p:childTnLst>
                    </p:cTn>
                  </p:par>
                  <p:par>
                    <p:cTn id="18" fill="hold">
                      <p:stCondLst>
                        <p:cond delay="indefinite"/>
                      </p:stCondLst>
                      <p:childTnLst>
                        <p:par>
                          <p:cTn id="19" fill="hold">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25"/>
                                        </p:tgtEl>
                                        <p:attrNameLst>
                                          <p:attrName>style.visibility</p:attrName>
                                        </p:attrNameLst>
                                      </p:cBhvr>
                                      <p:to>
                                        <p:strVal val="visible"/>
                                      </p:to>
                                    </p:set>
                                    <p:animEffect transition="in" filter="diamond(in)">
                                      <p:cBhvr>
                                        <p:cTn id="22" dur="2000"/>
                                        <p:tgtEl>
                                          <p:spTgt spid="25"/>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26"/>
                                        </p:tgtEl>
                                        <p:attrNameLst>
                                          <p:attrName>style.visibility</p:attrName>
                                        </p:attrNameLst>
                                      </p:cBhvr>
                                      <p:to>
                                        <p:strVal val="visible"/>
                                      </p:to>
                                    </p:set>
                                    <p:animEffect transition="in" filter="diamond(in)">
                                      <p:cBhvr>
                                        <p:cTn id="27" dur="2000"/>
                                        <p:tgtEl>
                                          <p:spTgt spid="26"/>
                                        </p:tgtEl>
                                      </p:cBhvr>
                                    </p:animEffect>
                                  </p:childTnLst>
                                </p:cTn>
                              </p:par>
                            </p:childTnLst>
                          </p:cTn>
                        </p:par>
                      </p:childTnLst>
                    </p:cTn>
                  </p:par>
                  <p:par>
                    <p:cTn id="28" fill="hold">
                      <p:stCondLst>
                        <p:cond delay="indefinite"/>
                      </p:stCondLst>
                      <p:childTnLst>
                        <p:par>
                          <p:cTn id="29" fill="hold">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27"/>
                                        </p:tgtEl>
                                        <p:attrNameLst>
                                          <p:attrName>style.visibility</p:attrName>
                                        </p:attrNameLst>
                                      </p:cBhvr>
                                      <p:to>
                                        <p:strVal val="visible"/>
                                      </p:to>
                                    </p:set>
                                    <p:animEffect transition="in" filter="diamond(in)">
                                      <p:cBhvr>
                                        <p:cTn id="32" dur="2000"/>
                                        <p:tgtEl>
                                          <p:spTgt spid="27"/>
                                        </p:tgtEl>
                                      </p:cBhvr>
                                    </p:animEffect>
                                  </p:childTnLst>
                                </p:cTn>
                              </p:par>
                            </p:childTnLst>
                          </p:cTn>
                        </p:par>
                      </p:childTnLst>
                    </p:cTn>
                  </p:par>
                  <p:par>
                    <p:cTn id="33" fill="hold">
                      <p:stCondLst>
                        <p:cond delay="indefinite"/>
                      </p:stCondLst>
                      <p:childTnLst>
                        <p:par>
                          <p:cTn id="34" fill="hold">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28"/>
                                        </p:tgtEl>
                                        <p:attrNameLst>
                                          <p:attrName>style.visibility</p:attrName>
                                        </p:attrNameLst>
                                      </p:cBhvr>
                                      <p:to>
                                        <p:strVal val="visible"/>
                                      </p:to>
                                    </p:set>
                                    <p:animEffect transition="in" filter="diamond(in)">
                                      <p:cBhvr>
                                        <p:cTn id="37" dur="2000"/>
                                        <p:tgtEl>
                                          <p:spTgt spid="28"/>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29"/>
                                        </p:tgtEl>
                                        <p:attrNameLst>
                                          <p:attrName>style.visibility</p:attrName>
                                        </p:attrNameLst>
                                      </p:cBhvr>
                                      <p:to>
                                        <p:strVal val="visible"/>
                                      </p:to>
                                    </p:set>
                                    <p:animEffect transition="in" filter="diamond(in)">
                                      <p:cBhvr>
                                        <p:cTn id="42" dur="2000"/>
                                        <p:tgtEl>
                                          <p:spTgt spid="29"/>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diamond(in)">
                                      <p:cBhvr>
                                        <p:cTn id="47" dur="20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29" grpId="0" animBg="1"/>
      <p:bldP spid="28" grpId="0" animBg="1"/>
      <p:bldP spid="27" grpId="0" animBg="1"/>
      <p:bldP spid="26" grpId="0" animBg="1"/>
      <p:bldP spid="25" grpId="0" animBg="1"/>
      <p:bldP spid="24" grpId="0" animBg="1"/>
      <p:bldP spid="23" grpId="0" animBg="1"/>
      <p:bldP spid="2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מלבן 30"/>
          <p:cNvSpPr/>
          <p:nvPr/>
        </p:nvSpPr>
        <p:spPr>
          <a:xfrm>
            <a:off x="1142976" y="6000768"/>
            <a:ext cx="7358114" cy="64294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28" name="מלבן 27"/>
          <p:cNvSpPr/>
          <p:nvPr/>
        </p:nvSpPr>
        <p:spPr>
          <a:xfrm>
            <a:off x="6786578"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מלבן 26"/>
          <p:cNvSpPr/>
          <p:nvPr/>
        </p:nvSpPr>
        <p:spPr>
          <a:xfrm>
            <a:off x="6429388" y="4572008"/>
            <a:ext cx="171451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מלבן 25"/>
          <p:cNvSpPr/>
          <p:nvPr/>
        </p:nvSpPr>
        <p:spPr>
          <a:xfrm>
            <a:off x="5214942" y="371475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מלבן 24"/>
          <p:cNvSpPr/>
          <p:nvPr/>
        </p:nvSpPr>
        <p:spPr>
          <a:xfrm>
            <a:off x="1500166" y="2928934"/>
            <a:ext cx="207170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מלבן 23"/>
          <p:cNvSpPr/>
          <p:nvPr/>
        </p:nvSpPr>
        <p:spPr>
          <a:xfrm>
            <a:off x="5500694" y="2500306"/>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מלבן 22"/>
          <p:cNvSpPr/>
          <p:nvPr/>
        </p:nvSpPr>
        <p:spPr>
          <a:xfrm>
            <a:off x="6429388" y="2000240"/>
            <a:ext cx="242889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מלבן 21"/>
          <p:cNvSpPr/>
          <p:nvPr/>
        </p:nvSpPr>
        <p:spPr>
          <a:xfrm>
            <a:off x="5572132" y="121442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p:nvPr>
        </p:nvSpPr>
        <p:spPr>
          <a:xfrm>
            <a:off x="0" y="2071678"/>
            <a:ext cx="8815422" cy="1470025"/>
          </a:xfrm>
        </p:spPr>
        <p:txBody>
          <a:bodyPr>
            <a:noAutofit/>
          </a:bodyPr>
          <a:lstStyle/>
          <a:p>
            <a:pPr algn="r"/>
            <a:r>
              <a:rPr lang="he-IL" sz="2400" b="1" dirty="0" smtClean="0"/>
              <a:t/>
            </a:r>
            <a:br>
              <a:rPr lang="he-IL" sz="2400" b="1" dirty="0" smtClean="0"/>
            </a:br>
            <a:r>
              <a:rPr lang="he-IL" sz="2400" b="1" dirty="0" smtClean="0"/>
              <a:t/>
            </a:r>
            <a:br>
              <a:rPr lang="he-IL" sz="2400" b="1" dirty="0" smtClean="0"/>
            </a:br>
            <a:r>
              <a:rPr lang="he-IL" sz="2400" b="1" dirty="0" smtClean="0"/>
              <a:t/>
            </a:r>
            <a:br>
              <a:rPr lang="he-IL" sz="2400" b="1" dirty="0" smtClean="0"/>
            </a:br>
            <a:r>
              <a:rPr lang="he-IL" sz="2400" b="1" dirty="0" smtClean="0"/>
              <a:t/>
            </a:r>
            <a:br>
              <a:rPr lang="he-IL" sz="2400" b="1" dirty="0" smtClean="0"/>
            </a:br>
            <a:r>
              <a:rPr lang="he-IL" sz="2400" b="1" dirty="0" smtClean="0"/>
              <a:t/>
            </a:r>
            <a:br>
              <a:rPr lang="he-IL" sz="2400" b="1" dirty="0" smtClean="0"/>
            </a:br>
            <a:r>
              <a:rPr lang="he-IL" sz="2400" b="1" dirty="0" smtClean="0"/>
              <a:t>                        </a:t>
            </a:r>
            <a:r>
              <a:rPr lang="he-IL" sz="2800" b="1" dirty="0" smtClean="0">
                <a:latin typeface="David" pitchFamily="34" charset="-79"/>
                <a:cs typeface="David" pitchFamily="34" charset="-79"/>
              </a:rPr>
              <a:t>נָחָשׁ 'קוֹבְּרַת הַמִּשְׁקָפַיִם'</a:t>
            </a:r>
            <a:r>
              <a:rPr lang="en-US" sz="2800" b="1" dirty="0" smtClean="0">
                <a:latin typeface="David" pitchFamily="34" charset="-79"/>
                <a:cs typeface="David" pitchFamily="34" charset="-79"/>
              </a:rPr>
              <a:t/>
            </a:r>
            <a:br>
              <a:rPr lang="en-US" sz="2800" b="1" dirty="0" smtClean="0">
                <a:latin typeface="David" pitchFamily="34" charset="-79"/>
                <a:cs typeface="David" pitchFamily="34" charset="-79"/>
              </a:rPr>
            </a:br>
            <a:r>
              <a:rPr lang="he-IL" sz="2800" b="1" dirty="0" smtClean="0">
                <a:latin typeface="David" pitchFamily="34" charset="-79"/>
                <a:cs typeface="David" pitchFamily="34" charset="-79"/>
              </a:rPr>
              <a:t>נָחָשׁ 'קוֹבְּרַת הַמִּשְׁקָפַיִם' שַׁיָּךְ </a:t>
            </a:r>
            <a:r>
              <a:rPr lang="he-IL" sz="2800" b="1" dirty="0" err="1" smtClean="0">
                <a:latin typeface="David" pitchFamily="34" charset="-79"/>
                <a:cs typeface="David" pitchFamily="34" charset="-79"/>
              </a:rPr>
              <a:t>לְסו</a:t>
            </a:r>
            <a:r>
              <a:rPr lang="he-IL" sz="2800" b="1" dirty="0" smtClean="0">
                <a:latin typeface="David" pitchFamily="34" charset="-79"/>
                <a:cs typeface="David" pitchFamily="34" charset="-79"/>
              </a:rPr>
              <a:t>ּג שֶׁל נְחָשִׁים גְּדוֹלִים, אַרְסִיים, וּמְסֻכָּנִים.</a:t>
            </a:r>
            <a:r>
              <a:rPr lang="en-US" sz="2800" dirty="0" smtClean="0">
                <a:latin typeface="David" pitchFamily="34" charset="-79"/>
                <a:cs typeface="David" pitchFamily="34" charset="-79"/>
              </a:rPr>
              <a:t/>
            </a:r>
            <a:br>
              <a:rPr lang="en-US" sz="2800" dirty="0" smtClean="0">
                <a:latin typeface="David" pitchFamily="34" charset="-79"/>
                <a:cs typeface="David" pitchFamily="34" charset="-79"/>
              </a:rPr>
            </a:br>
            <a:r>
              <a:rPr lang="he-IL" sz="2800" b="1" dirty="0" smtClean="0">
                <a:latin typeface="David" pitchFamily="34" charset="-79"/>
                <a:cs typeface="David" pitchFamily="34" charset="-79"/>
              </a:rPr>
              <a:t>                              מָצוּי בְּהוֹדוּ, בְּיַבֶּשֶׁת </a:t>
            </a:r>
            <a:r>
              <a:rPr lang="he-IL" sz="2800" b="1" dirty="0" err="1" smtClean="0">
                <a:latin typeface="David" pitchFamily="34" charset="-79"/>
                <a:cs typeface="David" pitchFamily="34" charset="-79"/>
              </a:rPr>
              <a:t>אַסְ</a:t>
            </a:r>
            <a:r>
              <a:rPr lang="he-IL" sz="2800" b="1" dirty="0" smtClean="0">
                <a:latin typeface="David" pitchFamily="34" charset="-79"/>
                <a:cs typeface="David" pitchFamily="34" charset="-79"/>
              </a:rPr>
              <a:t>יָה.</a:t>
            </a:r>
            <a:r>
              <a:rPr lang="en-US" sz="2800" dirty="0" smtClean="0">
                <a:latin typeface="David" pitchFamily="34" charset="-79"/>
                <a:cs typeface="David" pitchFamily="34" charset="-79"/>
              </a:rPr>
              <a:t/>
            </a:r>
            <a:br>
              <a:rPr lang="en-US" sz="2800" dirty="0" smtClean="0">
                <a:latin typeface="David" pitchFamily="34" charset="-79"/>
                <a:cs typeface="David" pitchFamily="34" charset="-79"/>
              </a:rPr>
            </a:br>
            <a:r>
              <a:rPr lang="he-IL" sz="2800" b="1" dirty="0" smtClean="0">
                <a:latin typeface="David" pitchFamily="34" charset="-79"/>
                <a:cs typeface="David" pitchFamily="34" charset="-79"/>
              </a:rPr>
              <a:t>נָחָשׁ 'קוֹבְּרַת הַמִּשְׁקָפַיִם' הוּא נָחָשׁ אַרְסִי </a:t>
            </a:r>
            <a:r>
              <a:rPr lang="he-IL" sz="2800" b="1" dirty="0" err="1" smtClean="0">
                <a:latin typeface="David" pitchFamily="34" charset="-79"/>
                <a:cs typeface="David" pitchFamily="34" charset="-79"/>
              </a:rPr>
              <a:t>מְא</a:t>
            </a:r>
            <a:r>
              <a:rPr lang="he-IL" sz="2800" b="1" dirty="0" smtClean="0">
                <a:latin typeface="David" pitchFamily="34" charset="-79"/>
                <a:cs typeface="David" pitchFamily="34" charset="-79"/>
              </a:rPr>
              <a:t>ֹד.</a:t>
            </a:r>
            <a:r>
              <a:rPr lang="en-US" sz="2800" dirty="0" smtClean="0">
                <a:latin typeface="David" pitchFamily="34" charset="-79"/>
                <a:cs typeface="David" pitchFamily="34" charset="-79"/>
              </a:rPr>
              <a:t/>
            </a:r>
            <a:br>
              <a:rPr lang="en-US" sz="2800" dirty="0" smtClean="0">
                <a:latin typeface="David" pitchFamily="34" charset="-79"/>
                <a:cs typeface="David" pitchFamily="34" charset="-79"/>
              </a:rPr>
            </a:br>
            <a:r>
              <a:rPr lang="he-IL" sz="2800" b="1" dirty="0" smtClean="0">
                <a:latin typeface="David" pitchFamily="34" charset="-79"/>
                <a:cs typeface="David" pitchFamily="34" charset="-79"/>
              </a:rPr>
              <a:t>בִּשְׁעַת </a:t>
            </a:r>
            <a:r>
              <a:rPr lang="he-IL" sz="2800" b="1" dirty="0" err="1" smtClean="0">
                <a:latin typeface="David" pitchFamily="34" charset="-79"/>
                <a:cs typeface="David" pitchFamily="34" charset="-79"/>
              </a:rPr>
              <a:t>סַכָּנ</a:t>
            </a:r>
            <a:r>
              <a:rPr lang="he-IL" sz="2800" b="1" dirty="0" smtClean="0">
                <a:latin typeface="David" pitchFamily="34" charset="-79"/>
                <a:cs typeface="David" pitchFamily="34" charset="-79"/>
              </a:rPr>
              <a:t>ָה, לְשׁ</a:t>
            </a:r>
            <a:r>
              <a:rPr lang="he-IL" sz="2800" b="1" dirty="0" err="1" smtClean="0">
                <a:latin typeface="David" pitchFamily="34" charset="-79"/>
                <a:cs typeface="David" pitchFamily="34" charset="-79"/>
              </a:rPr>
              <a:t>ֵם </a:t>
            </a:r>
            <a:r>
              <a:rPr lang="he-IL" sz="2800" b="1" dirty="0" smtClean="0">
                <a:latin typeface="David" pitchFamily="34" charset="-79"/>
                <a:cs typeface="David" pitchFamily="34" charset="-79"/>
              </a:rPr>
              <a:t>הֲגַנָּה </a:t>
            </a:r>
            <a:r>
              <a:rPr lang="he-IL" sz="2800" b="1" dirty="0" err="1" smtClean="0">
                <a:latin typeface="David" pitchFamily="34" charset="-79"/>
                <a:cs typeface="David" pitchFamily="34" charset="-79"/>
              </a:rPr>
              <a:t>וּלְ</a:t>
            </a:r>
            <a:r>
              <a:rPr lang="he-IL" sz="2800" b="1" dirty="0" smtClean="0">
                <a:latin typeface="David" pitchFamily="34" charset="-79"/>
                <a:cs typeface="David" pitchFamily="34" charset="-79"/>
              </a:rPr>
              <a:t>שֵׁ</a:t>
            </a:r>
            <a:r>
              <a:rPr lang="he-IL" sz="2800" b="1" dirty="0" err="1" smtClean="0">
                <a:latin typeface="David" pitchFamily="34" charset="-79"/>
                <a:cs typeface="David" pitchFamily="34" charset="-79"/>
              </a:rPr>
              <a:t>ם </a:t>
            </a:r>
            <a:r>
              <a:rPr lang="he-IL" sz="2800" b="1" dirty="0" smtClean="0">
                <a:latin typeface="David" pitchFamily="34" charset="-79"/>
                <a:cs typeface="David" pitchFamily="34" charset="-79"/>
              </a:rPr>
              <a:t>הַתְקָפָה,                        </a:t>
            </a:r>
            <a:r>
              <a:rPr lang="he-IL" sz="2800" b="1" dirty="0" err="1" smtClean="0">
                <a:latin typeface="David" pitchFamily="34" charset="-79"/>
                <a:cs typeface="David" pitchFamily="34" charset="-79"/>
              </a:rPr>
              <a:t>    </a:t>
            </a:r>
            <a:r>
              <a:rPr lang="he-IL" sz="2800" b="1" dirty="0" smtClean="0">
                <a:latin typeface="David" pitchFamily="34" charset="-79"/>
                <a:cs typeface="David" pitchFamily="34" charset="-79"/>
              </a:rPr>
              <a:t>מִזְדַּקֵּף </a:t>
            </a:r>
            <a:r>
              <a:rPr lang="he-IL" sz="2800" b="1" dirty="0" err="1" smtClean="0">
                <a:latin typeface="David" pitchFamily="34" charset="-79"/>
                <a:cs typeface="David" pitchFamily="34" charset="-79"/>
              </a:rPr>
              <a:t>וּמַרְחִי</a:t>
            </a:r>
            <a:r>
              <a:rPr lang="he-IL" sz="2800" b="1" dirty="0" smtClean="0">
                <a:latin typeface="David" pitchFamily="34" charset="-79"/>
                <a:cs typeface="David" pitchFamily="34" charset="-79"/>
              </a:rPr>
              <a:t>ב אֶת </a:t>
            </a:r>
            <a:r>
              <a:rPr lang="he-IL" sz="2800" b="1" dirty="0" err="1" smtClean="0">
                <a:latin typeface="David" pitchFamily="34" charset="-79"/>
                <a:cs typeface="David" pitchFamily="34" charset="-79"/>
              </a:rPr>
              <a:t>הַצַּ</a:t>
            </a:r>
            <a:r>
              <a:rPr lang="he-IL" sz="2800" b="1" dirty="0" smtClean="0">
                <a:latin typeface="David" pitchFamily="34" charset="-79"/>
                <a:cs typeface="David" pitchFamily="34" charset="-79"/>
              </a:rPr>
              <a:t>וָּאר שֶׁלּוֹ </a:t>
            </a:r>
            <a:r>
              <a:rPr lang="he-IL" sz="2800" b="1" dirty="0" err="1" smtClean="0">
                <a:latin typeface="David" pitchFamily="34" charset="-79"/>
                <a:cs typeface="David" pitchFamily="34" charset="-79"/>
              </a:rPr>
              <a:t>כְּ</a:t>
            </a:r>
            <a:r>
              <a:rPr lang="he-IL" sz="2800" b="1" dirty="0" smtClean="0">
                <a:latin typeface="David" pitchFamily="34" charset="-79"/>
                <a:cs typeface="David" pitchFamily="34" charset="-79"/>
              </a:rPr>
              <a:t>דֵי לְהַפְחִיד אֶת הָאוֹיֵב </a:t>
            </a:r>
            <a:r>
              <a:rPr lang="he-IL" sz="2800" b="1" dirty="0" err="1" smtClean="0">
                <a:latin typeface="David" pitchFamily="34" charset="-79"/>
                <a:cs typeface="David" pitchFamily="34" charset="-79"/>
              </a:rPr>
              <a:t>שֶׁ</a:t>
            </a:r>
            <a:r>
              <a:rPr lang="he-IL" sz="2800" b="1" dirty="0" smtClean="0">
                <a:latin typeface="David" pitchFamily="34" charset="-79"/>
                <a:cs typeface="David" pitchFamily="34" charset="-79"/>
              </a:rPr>
              <a:t>לּוֹ.</a:t>
            </a:r>
            <a:r>
              <a:rPr lang="en-US" sz="2800" dirty="0" smtClean="0">
                <a:latin typeface="David" pitchFamily="34" charset="-79"/>
                <a:cs typeface="David" pitchFamily="34" charset="-79"/>
              </a:rPr>
              <a:t/>
            </a:r>
            <a:br>
              <a:rPr lang="en-US" sz="2800" dirty="0" smtClean="0">
                <a:latin typeface="David" pitchFamily="34" charset="-79"/>
                <a:cs typeface="David" pitchFamily="34" charset="-79"/>
              </a:rPr>
            </a:br>
            <a:r>
              <a:rPr lang="he-IL" sz="2800" b="1" dirty="0" smtClean="0">
                <a:latin typeface="David" pitchFamily="34" charset="-79"/>
                <a:cs typeface="David" pitchFamily="34" charset="-79"/>
              </a:rPr>
              <a:t>כְּשֶׁנָּחָשׁ 'קוֹבְּרַת הַמִּשְׁקָפַיִם</a:t>
            </a:r>
            <a:r>
              <a:rPr lang="he-IL" sz="2800" b="1" dirty="0" err="1" smtClean="0">
                <a:latin typeface="David" pitchFamily="34" charset="-79"/>
                <a:cs typeface="David" pitchFamily="34" charset="-79"/>
              </a:rPr>
              <a:t>' </a:t>
            </a:r>
            <a:r>
              <a:rPr lang="he-IL" sz="2800" b="1" dirty="0" smtClean="0">
                <a:latin typeface="David" pitchFamily="34" charset="-79"/>
                <a:cs typeface="David" pitchFamily="34" charset="-79"/>
              </a:rPr>
              <a:t>מִזְדַּקֵּף </a:t>
            </a:r>
            <a:r>
              <a:rPr lang="he-IL" sz="2800" b="1" dirty="0" err="1" smtClean="0">
                <a:latin typeface="David" pitchFamily="34" charset="-79"/>
                <a:cs typeface="David" pitchFamily="34" charset="-79"/>
              </a:rPr>
              <a:t>וּמַרְחִי</a:t>
            </a:r>
            <a:r>
              <a:rPr lang="he-IL" sz="2800" b="1" dirty="0" smtClean="0">
                <a:latin typeface="David" pitchFamily="34" charset="-79"/>
                <a:cs typeface="David" pitchFamily="34" charset="-79"/>
              </a:rPr>
              <a:t>ב אֶת </a:t>
            </a:r>
            <a:r>
              <a:rPr lang="he-IL" sz="2800" b="1" dirty="0" err="1" smtClean="0">
                <a:latin typeface="David" pitchFamily="34" charset="-79"/>
                <a:cs typeface="David" pitchFamily="34" charset="-79"/>
              </a:rPr>
              <a:t>הַצַּ</a:t>
            </a:r>
            <a:r>
              <a:rPr lang="he-IL" sz="2800" b="1" dirty="0" smtClean="0">
                <a:latin typeface="David" pitchFamily="34" charset="-79"/>
                <a:cs typeface="David" pitchFamily="34" charset="-79"/>
              </a:rPr>
              <a:t>וָּאר שֶׁלּוֹ </a:t>
            </a:r>
            <a:r>
              <a:rPr lang="he-IL" sz="2800" b="1" dirty="0" err="1" smtClean="0">
                <a:latin typeface="David" pitchFamily="34" charset="-79"/>
                <a:cs typeface="David" pitchFamily="34" charset="-79"/>
              </a:rPr>
              <a:t>נוֹצ</a:t>
            </a:r>
            <a:r>
              <a:rPr lang="he-IL" sz="2800" b="1" dirty="0" smtClean="0">
                <a:latin typeface="David" pitchFamily="34" charset="-79"/>
                <a:cs typeface="David" pitchFamily="34" charset="-79"/>
              </a:rPr>
              <a:t>ַר עַל הָעוֹרֵף </a:t>
            </a:r>
            <a:r>
              <a:rPr lang="he-IL" sz="2800" b="1" dirty="0" err="1" smtClean="0">
                <a:latin typeface="David" pitchFamily="34" charset="-79"/>
                <a:cs typeface="David" pitchFamily="34" charset="-79"/>
              </a:rPr>
              <a:t>שֶׁ</a:t>
            </a:r>
            <a:r>
              <a:rPr lang="he-IL" sz="2800" b="1" dirty="0" smtClean="0">
                <a:latin typeface="David" pitchFamily="34" charset="-79"/>
                <a:cs typeface="David" pitchFamily="34" charset="-79"/>
              </a:rPr>
              <a:t>לּוֹ צִיּוּר </a:t>
            </a:r>
            <a:r>
              <a:rPr lang="he-IL" sz="2800" b="1" dirty="0" err="1" smtClean="0">
                <a:latin typeface="David" pitchFamily="34" charset="-79"/>
                <a:cs typeface="David" pitchFamily="34" charset="-79"/>
              </a:rPr>
              <a:t>שׁ</a:t>
            </a:r>
            <a:r>
              <a:rPr lang="he-IL" sz="2800" b="1" dirty="0" smtClean="0">
                <a:latin typeface="David" pitchFamily="34" charset="-79"/>
                <a:cs typeface="David" pitchFamily="34" charset="-79"/>
              </a:rPr>
              <a:t>ֶל מִשְׁקָפַיִם, </a:t>
            </a:r>
            <a:r>
              <a:rPr lang="he-IL" sz="2800" b="1" dirty="0" err="1" smtClean="0">
                <a:latin typeface="David" pitchFamily="34" charset="-79"/>
                <a:cs typeface="David" pitchFamily="34" charset="-79"/>
              </a:rPr>
              <a:t>וּמִכ</a:t>
            </a:r>
            <a:r>
              <a:rPr lang="he-IL" sz="2800" b="1" dirty="0" smtClean="0">
                <a:latin typeface="David" pitchFamily="34" charset="-79"/>
                <a:cs typeface="David" pitchFamily="34" charset="-79"/>
              </a:rPr>
              <a:t>ָּא</a:t>
            </a:r>
            <a:r>
              <a:rPr lang="he-IL" sz="2800" b="1" dirty="0" err="1" smtClean="0">
                <a:latin typeface="David" pitchFamily="34" charset="-79"/>
                <a:cs typeface="David" pitchFamily="34" charset="-79"/>
              </a:rPr>
              <a:t>ן </a:t>
            </a:r>
            <a:r>
              <a:rPr lang="he-IL" sz="2800" b="1" dirty="0" smtClean="0">
                <a:latin typeface="David" pitchFamily="34" charset="-79"/>
                <a:cs typeface="David" pitchFamily="34" charset="-79"/>
              </a:rPr>
              <a:t>שְׁמוֹ.</a:t>
            </a:r>
            <a:r>
              <a:rPr lang="en-US" sz="2800" dirty="0" smtClean="0">
                <a:latin typeface="David" pitchFamily="34" charset="-79"/>
                <a:cs typeface="David" pitchFamily="34" charset="-79"/>
              </a:rPr>
              <a:t/>
            </a:r>
            <a:br>
              <a:rPr lang="en-US" sz="2800" dirty="0" smtClean="0">
                <a:latin typeface="David" pitchFamily="34" charset="-79"/>
                <a:cs typeface="David" pitchFamily="34" charset="-79"/>
              </a:rPr>
            </a:br>
            <a:r>
              <a:rPr lang="he-IL" sz="2800" b="1" dirty="0" smtClean="0">
                <a:latin typeface="David" pitchFamily="34" charset="-79"/>
                <a:cs typeface="David" pitchFamily="34" charset="-79"/>
              </a:rPr>
              <a:t> יש                         שִׁנֵי </a:t>
            </a:r>
            <a:r>
              <a:rPr lang="he-IL" sz="2800" b="1" dirty="0" err="1" smtClean="0">
                <a:latin typeface="David" pitchFamily="34" charset="-79"/>
                <a:cs typeface="David" pitchFamily="34" charset="-79"/>
              </a:rPr>
              <a:t>אֶר</a:t>
            </a:r>
            <a:r>
              <a:rPr lang="he-IL" sz="2800" b="1" dirty="0" smtClean="0">
                <a:latin typeface="David" pitchFamily="34" charset="-79"/>
                <a:cs typeface="David" pitchFamily="34" charset="-79"/>
              </a:rPr>
              <a:t>ֶס, שֶׁמֵּאֲחוֹרֵיהֶן יֵשׁ כְּשָׁלֹשׁ שִׁנּ</a:t>
            </a:r>
            <a:r>
              <a:rPr lang="he-IL" sz="2800" b="1" dirty="0" err="1" smtClean="0">
                <a:latin typeface="David" pitchFamily="34" charset="-79"/>
                <a:cs typeface="David" pitchFamily="34" charset="-79"/>
              </a:rPr>
              <a:t>ַיִם </a:t>
            </a:r>
            <a:r>
              <a:rPr lang="he-IL" sz="2800" b="1" dirty="0" smtClean="0">
                <a:latin typeface="David" pitchFamily="34" charset="-79"/>
                <a:cs typeface="David" pitchFamily="34" charset="-79"/>
              </a:rPr>
              <a:t>רְגִילוֹת.</a:t>
            </a:r>
            <a:r>
              <a:rPr lang="en-US" sz="2800" dirty="0" smtClean="0">
                <a:latin typeface="David" pitchFamily="34" charset="-79"/>
                <a:cs typeface="David" pitchFamily="34" charset="-79"/>
              </a:rPr>
              <a:t/>
            </a:r>
            <a:br>
              <a:rPr lang="en-US" sz="2800" dirty="0" smtClean="0">
                <a:latin typeface="David" pitchFamily="34" charset="-79"/>
                <a:cs typeface="David" pitchFamily="34" charset="-79"/>
              </a:rPr>
            </a:br>
            <a:r>
              <a:rPr lang="he-IL" sz="2800" dirty="0" smtClean="0">
                <a:latin typeface="David" pitchFamily="34" charset="-79"/>
                <a:cs typeface="David" pitchFamily="34" charset="-79"/>
              </a:rPr>
              <a:t>                           </a:t>
            </a:r>
            <a:r>
              <a:rPr lang="he-IL" sz="2800" b="1" dirty="0" smtClean="0">
                <a:latin typeface="David" pitchFamily="34" charset="-79"/>
                <a:cs typeface="David" pitchFamily="34" charset="-79"/>
              </a:rPr>
              <a:t>קְטַנּוֹת,                         </a:t>
            </a:r>
            <a:r>
              <a:rPr lang="he-IL" sz="2800" b="1" dirty="0" err="1" smtClean="0">
                <a:latin typeface="David" pitchFamily="34" charset="-79"/>
                <a:cs typeface="David" pitchFamily="34" charset="-79"/>
              </a:rPr>
              <a:t>מְעֻ</a:t>
            </a:r>
            <a:r>
              <a:rPr lang="he-IL" sz="2800" b="1" dirty="0" smtClean="0">
                <a:latin typeface="David" pitchFamily="34" charset="-79"/>
                <a:cs typeface="David" pitchFamily="34" charset="-79"/>
              </a:rPr>
              <a:t>גָּל </a:t>
            </a:r>
            <a:r>
              <a:rPr lang="he-IL" sz="2800" b="1" dirty="0" err="1" smtClean="0">
                <a:latin typeface="David" pitchFamily="34" charset="-79"/>
                <a:cs typeface="David" pitchFamily="34" charset="-79"/>
              </a:rPr>
              <a:t>ו</a:t>
            </a:r>
            <a:r>
              <a:rPr lang="he-IL" sz="2800" b="1" dirty="0" smtClean="0">
                <a:latin typeface="David" pitchFamily="34" charset="-79"/>
                <a:cs typeface="David" pitchFamily="34" charset="-79"/>
              </a:rPr>
              <a:t>ְ                                </a:t>
            </a:r>
            <a:br>
              <a:rPr lang="he-IL" sz="2800" b="1" dirty="0" smtClean="0">
                <a:latin typeface="David" pitchFamily="34" charset="-79"/>
                <a:cs typeface="David" pitchFamily="34" charset="-79"/>
              </a:rPr>
            </a:br>
            <a:r>
              <a:rPr lang="he-IL" sz="2800" b="1" dirty="0" smtClean="0">
                <a:latin typeface="David" pitchFamily="34" charset="-79"/>
                <a:cs typeface="David" pitchFamily="34" charset="-79"/>
              </a:rPr>
              <a:t>  חָלַק.</a:t>
            </a:r>
            <a:r>
              <a:rPr lang="he-IL" sz="2800" b="1" dirty="0" smtClean="0">
                <a:latin typeface="Calibri" pitchFamily="34" charset="0"/>
                <a:ea typeface="Calibri" pitchFamily="34" charset="0"/>
                <a:cs typeface="David" pitchFamily="34" charset="-79"/>
              </a:rPr>
              <a:t> </a:t>
            </a:r>
            <a:r>
              <a:rPr lang="en-US" sz="2800" dirty="0" smtClean="0"/>
              <a:t/>
            </a:r>
            <a:br>
              <a:rPr lang="en-US" sz="2800" dirty="0" smtClean="0"/>
            </a:br>
            <a:r>
              <a:rPr lang="en-US" sz="2800" dirty="0" smtClean="0"/>
              <a:t/>
            </a:r>
            <a:br>
              <a:rPr lang="en-US" sz="2800" dirty="0" smtClean="0"/>
            </a:br>
            <a:endParaRPr lang="he-IL" sz="2800" dirty="0"/>
          </a:p>
        </p:txBody>
      </p:sp>
      <p:pic>
        <p:nvPicPr>
          <p:cNvPr id="1026" name="Picture 2" descr="MCj03296830000[1]"/>
          <p:cNvPicPr>
            <a:picLocks noChangeAspect="1" noChangeArrowheads="1"/>
          </p:cNvPicPr>
          <p:nvPr/>
        </p:nvPicPr>
        <p:blipFill>
          <a:blip r:embed="rId3" cstate="print"/>
          <a:srcRect/>
          <a:stretch>
            <a:fillRect/>
          </a:stretch>
        </p:blipFill>
        <p:spPr bwMode="auto">
          <a:xfrm>
            <a:off x="214282" y="1643050"/>
            <a:ext cx="1010247" cy="798307"/>
          </a:xfrm>
          <a:prstGeom prst="rect">
            <a:avLst/>
          </a:prstGeom>
          <a:noFill/>
          <a:ln w="9525">
            <a:noFill/>
            <a:miter lim="800000"/>
            <a:headEnd/>
            <a:tailEnd/>
          </a:ln>
        </p:spPr>
      </p:pic>
      <p:sp>
        <p:nvSpPr>
          <p:cNvPr id="13" name="מלבן 12"/>
          <p:cNvSpPr/>
          <p:nvPr/>
        </p:nvSpPr>
        <p:spPr>
          <a:xfrm>
            <a:off x="3786182" y="5000636"/>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857224"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1500166" y="6072206"/>
            <a:ext cx="808234"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עֵינָיו</a:t>
            </a:r>
            <a:endParaRPr lang="he-IL" sz="2800" dirty="0"/>
          </a:p>
        </p:txBody>
      </p:sp>
      <p:sp>
        <p:nvSpPr>
          <p:cNvPr id="17" name="מלבן 16"/>
          <p:cNvSpPr/>
          <p:nvPr/>
        </p:nvSpPr>
        <p:spPr>
          <a:xfrm>
            <a:off x="2928926" y="6072206"/>
            <a:ext cx="691215"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הוּא</a:t>
            </a:r>
            <a:endParaRPr lang="he-IL" sz="2800" dirty="0"/>
          </a:p>
        </p:txBody>
      </p:sp>
      <p:sp>
        <p:nvSpPr>
          <p:cNvPr id="18" name="מלבן 17"/>
          <p:cNvSpPr/>
          <p:nvPr/>
        </p:nvSpPr>
        <p:spPr>
          <a:xfrm>
            <a:off x="4143372" y="6072206"/>
            <a:ext cx="1157689" cy="523220"/>
          </a:xfrm>
          <a:prstGeom prst="rect">
            <a:avLst/>
          </a:prstGeom>
        </p:spPr>
        <p:txBody>
          <a:bodyPr wrap="square">
            <a:spAutoFit/>
          </a:bodyPr>
          <a:lstStyle/>
          <a:p>
            <a:r>
              <a:rPr lang="he-IL" sz="2800" b="1" dirty="0" smtClean="0">
                <a:latin typeface="Calibri" pitchFamily="34" charset="0"/>
                <a:ea typeface="Calibri" pitchFamily="34" charset="0"/>
                <a:cs typeface="David" pitchFamily="34" charset="-79"/>
              </a:rPr>
              <a:t>נָחָשׁ </a:t>
            </a:r>
            <a:r>
              <a:rPr lang="he-IL" sz="2800" b="1" dirty="0" err="1" smtClean="0">
                <a:latin typeface="Calibri" pitchFamily="34" charset="0"/>
                <a:ea typeface="Calibri" pitchFamily="34" charset="0"/>
                <a:cs typeface="David" pitchFamily="34" charset="-79"/>
              </a:rPr>
              <a:t>זֶ</a:t>
            </a:r>
            <a:r>
              <a:rPr lang="he-IL" sz="2800" b="1" dirty="0" smtClean="0">
                <a:latin typeface="Calibri" pitchFamily="34" charset="0"/>
                <a:ea typeface="Calibri" pitchFamily="34" charset="0"/>
                <a:cs typeface="David" pitchFamily="34" charset="-79"/>
              </a:rPr>
              <a:t>ה</a:t>
            </a:r>
            <a:endParaRPr lang="he-IL" sz="2800" dirty="0"/>
          </a:p>
        </p:txBody>
      </p:sp>
      <p:sp>
        <p:nvSpPr>
          <p:cNvPr id="19" name="מלבן 18"/>
          <p:cNvSpPr/>
          <p:nvPr/>
        </p:nvSpPr>
        <p:spPr>
          <a:xfrm>
            <a:off x="5643570" y="6072206"/>
            <a:ext cx="692818"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גּוּפוֹ</a:t>
            </a:r>
            <a:endParaRPr lang="he-IL" sz="2800" dirty="0"/>
          </a:p>
        </p:txBody>
      </p:sp>
      <p:sp>
        <p:nvSpPr>
          <p:cNvPr id="20" name="מלבן 19"/>
          <p:cNvSpPr/>
          <p:nvPr/>
        </p:nvSpPr>
        <p:spPr>
          <a:xfrm>
            <a:off x="6643702" y="6072206"/>
            <a:ext cx="734314" cy="523220"/>
          </a:xfrm>
          <a:prstGeom prst="rect">
            <a:avLst/>
          </a:prstGeom>
        </p:spPr>
        <p:txBody>
          <a:bodyPr wrap="square">
            <a:spAutoFit/>
          </a:bodyPr>
          <a:lstStyle/>
          <a:p>
            <a:pPr algn="ctr"/>
            <a:r>
              <a:rPr lang="he-IL" sz="2800" b="1" dirty="0" smtClean="0">
                <a:latin typeface="Calibri" pitchFamily="34" charset="0"/>
                <a:ea typeface="Calibri" pitchFamily="34" charset="0"/>
                <a:cs typeface="David" pitchFamily="34" charset="-79"/>
              </a:rPr>
              <a:t>לוֹ</a:t>
            </a:r>
            <a:endParaRPr lang="he-IL" sz="2800" dirty="0"/>
          </a:p>
        </p:txBody>
      </p:sp>
      <p:sp>
        <p:nvSpPr>
          <p:cNvPr id="21" name="מלבן 20"/>
          <p:cNvSpPr/>
          <p:nvPr/>
        </p:nvSpPr>
        <p:spPr>
          <a:xfrm>
            <a:off x="7500958" y="6072206"/>
            <a:ext cx="800219"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עוֹרוֹ </a:t>
            </a:r>
            <a:endParaRPr lang="he-IL" sz="2800" dirty="0"/>
          </a:p>
        </p:txBody>
      </p:sp>
      <p:sp>
        <p:nvSpPr>
          <p:cNvPr id="32" name="מלבן 31"/>
          <p:cNvSpPr/>
          <p:nvPr/>
        </p:nvSpPr>
        <p:spPr>
          <a:xfrm>
            <a:off x="0" y="5857892"/>
            <a:ext cx="9144000" cy="100010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he-IL" dirty="0" smtClean="0">
                <a:solidFill>
                  <a:schemeClr val="tx1"/>
                </a:solidFill>
              </a:rPr>
              <a:t>הערה למורה- לאחר כל השלמה של מילה יש ללחוץ על החץ הכחול</a:t>
            </a:r>
            <a:endParaRPr lang="he-IL" dirty="0">
              <a:solidFill>
                <a:schemeClr val="tx1"/>
              </a:solidFill>
            </a:endParaRPr>
          </a:p>
        </p:txBody>
      </p:sp>
      <p:sp>
        <p:nvSpPr>
          <p:cNvPr id="33" name="חץ שמאלה 32">
            <a:hlinkClick r:id="rId4" action="ppaction://hlinksldjump"/>
          </p:cNvPr>
          <p:cNvSpPr/>
          <p:nvPr/>
        </p:nvSpPr>
        <p:spPr>
          <a:xfrm>
            <a:off x="0" y="6000768"/>
            <a:ext cx="642942" cy="64294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32"/>
                                        </p:tgtEl>
                                        <p:attrNameLst>
                                          <p:attrName>ppt_x</p:attrName>
                                        </p:attrNameLst>
                                      </p:cBhvr>
                                      <p:tavLst>
                                        <p:tav tm="0">
                                          <p:val>
                                            <p:strVal val="ppt_x"/>
                                          </p:val>
                                        </p:tav>
                                        <p:tav tm="100000">
                                          <p:val>
                                            <p:strVal val="ppt_x"/>
                                          </p:val>
                                        </p:tav>
                                      </p:tavLst>
                                    </p:anim>
                                    <p:anim calcmode="lin" valueType="num">
                                      <p:cBhvr additive="base">
                                        <p:cTn id="7" dur="500"/>
                                        <p:tgtEl>
                                          <p:spTgt spid="32"/>
                                        </p:tgtEl>
                                        <p:attrNameLst>
                                          <p:attrName>ppt_y</p:attrName>
                                        </p:attrNameLst>
                                      </p:cBhvr>
                                      <p:tavLst>
                                        <p:tav tm="0">
                                          <p:val>
                                            <p:strVal val="ppt_y"/>
                                          </p:val>
                                        </p:tav>
                                        <p:tav tm="100000">
                                          <p:val>
                                            <p:strVal val="1+ppt_h/2"/>
                                          </p:val>
                                        </p:tav>
                                      </p:tavLst>
                                    </p:anim>
                                    <p:set>
                                      <p:cBhvr>
                                        <p:cTn id="8" dur="1" fill="hold">
                                          <p:stCondLst>
                                            <p:cond delay="499"/>
                                          </p:stCondLst>
                                        </p:cTn>
                                        <p:tgtEl>
                                          <p:spTgt spid="3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9" restart="whenNotActive" fill="hold" evtFilter="cancelBubble" nodeType="interactiveSeq">
                <p:stCondLst>
                  <p:cond evt="onClick" delay="0">
                    <p:tgtEl>
                      <p:spTgt spid="21"/>
                    </p:tgtEl>
                  </p:cond>
                </p:stCondLst>
                <p:endSync evt="end" delay="0">
                  <p:rtn val="all"/>
                </p:endSync>
                <p:childTnLst>
                  <p:par>
                    <p:cTn id="10" fill="hold">
                      <p:stCondLst>
                        <p:cond delay="0"/>
                      </p:stCondLst>
                      <p:childTnLst>
                        <p:par>
                          <p:cTn id="11" fill="hold">
                            <p:stCondLst>
                              <p:cond delay="0"/>
                            </p:stCondLst>
                            <p:childTnLst>
                              <p:par>
                                <p:cTn id="12" presetID="0" presetClass="path" presetSubtype="0" accel="50000" decel="50000" fill="hold" grpId="0" nodeType="clickEffect">
                                  <p:stCondLst>
                                    <p:cond delay="0"/>
                                  </p:stCondLst>
                                  <p:childTnLst>
                                    <p:animMotion origin="layout" path="M 7.5E-6 3.46821E-6 C 0.00174 -0.01387 0.00348 -0.02844 0.00955 -0.04023 C 0.01094 -0.05272 0.01285 -0.06405 0.0158 -0.07607 C 0.02049 -0.11376 0.01546 -0.15954 0.00626 -0.19653 C 0.00452 -0.2178 0.00157 -0.23884 -0.00156 -0.25988 C -0.00295 -0.27908 -0.0052 -0.30104 -0.01111 -0.31908 C -0.01354 -0.32624 -0.01684 -0.33318 -0.01909 -0.34035 C -0.02604 -0.36139 -0.01857 -0.3459 -0.02552 -0.35931 C -0.02777 -0.37526 -0.03333 -0.39006 -0.03663 -0.40578 C -0.03958 -0.41942 -0.04218 -0.43422 -0.04444 -0.44809 C -0.04895 -0.47514 -0.05086 -0.5059 -0.06041 -0.53064 C -0.06232 -0.54104 -0.06545 -0.55121 -0.06996 -0.56023 C -0.07152 -0.56647 -0.07378 -0.57341 -0.07621 -0.57919 C -0.07812 -0.58358 -0.08263 -0.59191 -0.08263 -0.59191 C -0.07638 -0.59468 -0.07309 -0.59399 -0.06822 -0.58775 C -0.06597 -0.5785 -0.06232 -0.57295 -0.05711 -0.56647 C -0.05034 -0.53896 -0.04409 -0.51052 -0.04131 -0.48185 C -0.03819 -0.45087 -0.03854 -0.41965 -0.03489 -0.3889 C -0.0335 -0.35653 -0.03177 -0.32162 -0.02708 -0.28948 C -0.02621 -0.28301 -0.02343 -0.27699 -0.02222 -0.27052 C -0.02118 -0.26497 -0.01909 -0.25364 -0.01909 -0.25364 C -0.01788 -0.22428 -0.01614 -0.19584 -0.01267 -0.16694 C -0.01197 -0.15168 -0.01145 -0.1304 -0.00954 -0.11422 C -0.00868 -0.10682 -0.00486 -0.09295 -0.00486 -0.09295 C -0.00381 -0.07145 -0.00225 -0.05434 7.5E-6 -0.03376 C -0.00052 -0.02312 -0.00017 -0.01249 -0.00156 -0.00208 C -0.00225 0.00393 -0.00798 0.00486 -0.00798 0.01064 " pathEditMode="relative" ptsTypes="ffffffffffffffffffffffffffA">
                                      <p:cBhvr>
                                        <p:cTn id="13" dur="3000" fill="hold"/>
                                        <p:tgtEl>
                                          <p:spTgt spid="21"/>
                                        </p:tgtEl>
                                        <p:attrNameLst>
                                          <p:attrName>ppt_x</p:attrName>
                                          <p:attrName>ppt_y</p:attrName>
                                        </p:attrNameLst>
                                      </p:cBhvr>
                                    </p:animMotion>
                                  </p:childTnLst>
                                </p:cTn>
                              </p:par>
                            </p:childTnLst>
                          </p:cTn>
                        </p:par>
                      </p:childTnLst>
                    </p:cTn>
                  </p:par>
                </p:childTnLst>
              </p:cTn>
              <p:nextCondLst>
                <p:cond evt="onClick" delay="0">
                  <p:tgtEl>
                    <p:spTgt spid="21"/>
                  </p:tgtEl>
                </p:cond>
              </p:nextCondLst>
            </p:seq>
            <p:seq concurrent="1" nextAc="seek">
              <p:cTn id="14" restart="whenNotActive" fill="hold" evtFilter="cancelBubble" nodeType="interactiveSeq">
                <p:stCondLst>
                  <p:cond evt="onClick" delay="0">
                    <p:tgtEl>
                      <p:spTgt spid="20"/>
                    </p:tgtEl>
                  </p:cond>
                </p:stCondLst>
                <p:endSync evt="end" delay="0">
                  <p:rtn val="all"/>
                </p:endSync>
                <p:childTnLst>
                  <p:par>
                    <p:cTn id="15" fill="hold">
                      <p:stCondLst>
                        <p:cond delay="0"/>
                      </p:stCondLst>
                      <p:childTnLst>
                        <p:par>
                          <p:cTn id="16" fill="hold">
                            <p:stCondLst>
                              <p:cond delay="0"/>
                            </p:stCondLst>
                            <p:childTnLst>
                              <p:par>
                                <p:cTn id="17" presetID="0" presetClass="path" presetSubtype="0" accel="50000" decel="50000" fill="hold" grpId="0" nodeType="clickEffect">
                                  <p:stCondLst>
                                    <p:cond delay="0"/>
                                  </p:stCondLst>
                                  <p:childTnLst>
                                    <p:animMotion origin="layout" path="M -7.5E-6 3.46821E-6 C 0.00364 -0.00694 0.00451 -0.01387 0.00798 -0.02104 C 0.01076 -0.03584 0.01492 -0.04925 0.01909 -0.06335 C 0.02204 -0.07353 0.02343 -0.08324 0.02708 -0.09295 C 0.02951 -0.10566 0.03281 -0.11838 0.03506 -0.1311 C 0.03628 -0.13803 0.03819 -0.15214 0.03819 -0.15214 C 0.0427 -0.24971 0.04461 -0.34867 0.03663 -0.44601 C 0.03593 -0.48509 0.04496 -0.54058 0.02065 -0.57295 C 0.01788 -0.58405 0.01249 -0.59399 0.00642 -0.60254 C 0.00399 -0.61202 0.0052 -0.61642 -0.00313 -0.61295 C -0.01216 -0.60116 -0.00851 -0.60624 -0.01424 -0.59815 C -0.02761 -0.54405 -0.01737 -0.58983 -0.01893 -0.45457 C -0.01841 -0.34173 -0.01841 -0.22913 -0.01737 -0.1163 C -0.01719 -0.10428 -0.01077 -0.08532 -0.00782 -0.07399 C -0.00678 -0.06983 -0.00468 -0.06127 -0.00468 -0.06127 C -0.00365 -0.04647 -0.00504 -0.03098 -0.00157 -0.01688 C 0.00086 -0.00717 0.00486 -0.00925 -7.5E-6 3.46821E-6 Z " pathEditMode="relative" ptsTypes="fffffffffffffffff">
                                      <p:cBhvr>
                                        <p:cTn id="18" dur="3000" fill="hold"/>
                                        <p:tgtEl>
                                          <p:spTgt spid="20"/>
                                        </p:tgtEl>
                                        <p:attrNameLst>
                                          <p:attrName>ppt_x</p:attrName>
                                          <p:attrName>ppt_y</p:attrName>
                                        </p:attrNameLst>
                                      </p:cBhvr>
                                    </p:animMotion>
                                  </p:childTnLst>
                                </p:cTn>
                              </p:par>
                            </p:childTnLst>
                          </p:cTn>
                        </p:par>
                      </p:childTnLst>
                    </p:cTn>
                  </p:par>
                </p:childTnLst>
              </p:cTn>
              <p:nextCondLst>
                <p:cond evt="onClick" delay="0">
                  <p:tgtEl>
                    <p:spTgt spid="20"/>
                  </p:tgtEl>
                </p:cond>
              </p:nextCondLst>
            </p:seq>
            <p:seq concurrent="1" nextAc="seek">
              <p:cTn id="19" restart="whenNotActive" fill="hold" evtFilter="cancelBubble" nodeType="interactiveSeq">
                <p:stCondLst>
                  <p:cond evt="onClick" delay="0">
                    <p:tgtEl>
                      <p:spTgt spid="19"/>
                    </p:tgtEl>
                  </p:cond>
                </p:stCondLst>
                <p:endSync evt="end" delay="0">
                  <p:rtn val="all"/>
                </p:endSync>
                <p:childTnLst>
                  <p:par>
                    <p:cTn id="20" fill="hold">
                      <p:stCondLst>
                        <p:cond delay="0"/>
                      </p:stCondLst>
                      <p:childTnLst>
                        <p:par>
                          <p:cTn id="21" fill="hold">
                            <p:stCondLst>
                              <p:cond delay="0"/>
                            </p:stCondLst>
                            <p:childTnLst>
                              <p:par>
                                <p:cTn id="22" presetID="0" presetClass="path" presetSubtype="0" accel="50000" decel="50000" fill="hold" grpId="0" nodeType="clickEffect">
                                  <p:stCondLst>
                                    <p:cond delay="0"/>
                                  </p:stCondLst>
                                  <p:childTnLst>
                                    <p:animMotion origin="layout" path="M 1.66667E-6 4.39306E-6 C 0.00799 -0.00717 0.0158 -0.01411 0.02379 -0.02104 C 0.02778 -0.03746 0.02188 -0.0178 0.03021 -0.03168 C 0.03125 -0.03353 0.03108 -0.03607 0.03177 -0.03815 C 0.0342 -0.04486 0.03733 -0.05202 0.04132 -0.05711 C 0.04514 -0.0726 0.03993 -0.05341 0.04601 -0.06983 C 0.04861 -0.077 0.04775 -0.08301 0.05243 -0.08879 C 0.05816 -0.11191 0.06111 -0.13572 0.06667 -0.15861 C 0.06823 -0.17457 0.0691 -0.19353 0.07622 -0.20717 C 0.07795 -0.23121 0.08091 -0.25503 0.08889 -0.277 C 0.09341 -0.30775 0.1007 -0.33734 0.10625 -0.36786 C 0.10677 -0.37087 0.10868 -0.37318 0.10955 -0.37619 C 0.11094 -0.38104 0.11164 -0.38613 0.11268 -0.39098 C 0.11528 -0.40301 0.11615 -0.41503 0.1191 -0.42705 C 0.12014 -0.43121 0.12223 -0.43977 0.12223 -0.43977 C 0.12639 -0.48463 0.14115 -0.52856 0.15243 -0.57087 C 0.15191 -0.57572 0.15226 -0.58104 0.1507 -0.58567 C 0.14896 -0.59098 0.13507 -0.59445 0.13021 -0.59607 C 0.12813 -0.59538 0.12587 -0.59491 0.12379 -0.59399 C 0.12049 -0.59283 0.11424 -0.58983 0.11424 -0.58983 C 0.10955 -0.58567 0.10469 -0.58335 0.1 -0.57919 C 0.09809 -0.57549 0.09532 -0.57249 0.09358 -0.56856 C 0.09063 -0.56208 0.09011 -0.55769 0.08577 -0.55168 C 0.08386 -0.54497 0.08143 -0.53919 0.07934 -0.53272 C 0.07327 -0.51422 0.08021 -0.52509 0.07136 -0.51376 C 0.06979 -0.50497 0.06806 -0.50035 0.06511 -0.49249 C 0.06354 -0.48832 0.06302 -0.48185 0.06181 -0.47769 C 0.05868 -0.46705 0.05556 -0.45665 0.05243 -0.44601 C 0.04966 -0.43653 0.04983 -0.42613 0.04445 -0.4185 C 0.04271 -0.40717 0.03924 -0.39792 0.03646 -0.38682 C 0.03507 -0.36532 0.03282 -0.34728 0.02691 -0.32763 C 0.02344 -0.3163 0.02257 -0.30382 0.01736 -0.29387 C 0.01129 -0.24416 0.01129 -0.1933 0.00469 -0.14382 C 0.00226 -0.12601 -0.00052 -0.11006 -0.00486 -0.09295 C -0.00902 -0.07676 -0.0033 -0.09942 -0.00798 -0.07607 C -0.00885 -0.07168 -0.01111 -0.06335 -0.01111 -0.06335 C -0.00955 0.00694 -0.02691 0.00624 -0.00798 0.00624 " pathEditMode="relative" ptsTypes="ffffffffffffffffffffffffffffffffffffA">
                                      <p:cBhvr>
                                        <p:cTn id="23" dur="2000" fill="hold"/>
                                        <p:tgtEl>
                                          <p:spTgt spid="19"/>
                                        </p:tgtEl>
                                        <p:attrNameLst>
                                          <p:attrName>ppt_x</p:attrName>
                                          <p:attrName>ppt_y</p:attrName>
                                        </p:attrNameLst>
                                      </p:cBhvr>
                                    </p:animMotion>
                                  </p:childTnLst>
                                </p:cTn>
                              </p:par>
                            </p:childTnLst>
                          </p:cTn>
                        </p:par>
                      </p:childTnLst>
                    </p:cTn>
                  </p:par>
                </p:childTnLst>
              </p:cTn>
              <p:nextCondLst>
                <p:cond evt="onClick" delay="0">
                  <p:tgtEl>
                    <p:spTgt spid="19"/>
                  </p:tgtEl>
                </p:cond>
              </p:nextCondLst>
            </p:seq>
            <p:seq concurrent="1" nextAc="seek">
              <p:cTn id="24" restart="whenNotActive" fill="hold" evtFilter="cancelBubble" nodeType="interactiveSeq">
                <p:stCondLst>
                  <p:cond evt="onClick" delay="0">
                    <p:tgtEl>
                      <p:spTgt spid="18"/>
                    </p:tgtEl>
                  </p:cond>
                </p:stCondLst>
                <p:endSync evt="end" delay="0">
                  <p:rtn val="all"/>
                </p:endSync>
                <p:childTnLst>
                  <p:par>
                    <p:cTn id="25" fill="hold">
                      <p:stCondLst>
                        <p:cond delay="0"/>
                      </p:stCondLst>
                      <p:childTnLst>
                        <p:par>
                          <p:cTn id="26" fill="hold">
                            <p:stCondLst>
                              <p:cond delay="0"/>
                            </p:stCondLst>
                            <p:childTnLst>
                              <p:par>
                                <p:cTn id="27" presetID="0" presetClass="path" presetSubtype="0" accel="50000" decel="50000" fill="hold" grpId="0" nodeType="clickEffect">
                                  <p:stCondLst>
                                    <p:cond delay="0"/>
                                  </p:stCondLst>
                                  <p:childTnLst>
                                    <p:animMotion origin="layout" path="M -4.16667E-6 4.85549E-6 C 0.0066 -0.00671 0.0125 -0.01434 0.02049 -0.01688 C 0.03108 -0.03029 0.04219 -0.04278 0.05226 -0.05711 C 0.05799 -0.0652 0.06216 -0.07468 0.06823 -0.08231 C 0.07136 -0.09087 0.07518 -0.09642 0.07934 -0.10359 C 0.0875 -0.11769 0.09427 -0.13364 0.10157 -0.14798 C 0.10625 -0.15723 0.10712 -0.16717 0.11424 -0.17318 C 0.11754 -0.18659 0.12743 -0.19561 0.13334 -0.20717 C 0.13872 -0.2178 0.14254 -0.22867 0.14914 -0.23885 C 0.15226 -0.2437 0.15556 -0.24856 0.15868 -0.25364 C 0.16198 -0.25919 0.16823 -0.27052 0.16823 -0.27052 C 0.17136 -0.28301 0.18386 -0.29804 0.19046 -0.30867 C 0.20417 -0.33087 0.19618 -0.32278 0.20625 -0.33179 C 0.21198 -0.34428 0.21997 -0.35515 0.22535 -0.36786 C 0.23091 -0.38081 0.23646 -0.39538 0.24445 -0.40578 C 0.24792 -0.42012 0.25539 -0.43052 0.26025 -0.44393 C 0.26302 -0.45133 0.26459 -0.45804 0.26823 -0.46497 C 0.2698 -0.47145 0.27118 -0.47838 0.27448 -0.48393 C 0.27622 -0.48671 0.279 -0.48786 0.28091 -0.49041 C 0.28802 -0.49989 0.27952 -0.4948 0.28889 -0.49873 C 0.2948 -0.50705 0.29063 -0.50058 0.29827 -0.51584 C 0.29931 -0.51792 0.30157 -0.52208 0.30157 -0.52208 C 0.30365 -0.53017 0.3066 -0.53942 0.31111 -0.54544 C 0.31389 -0.55653 0.31927 -0.56601 0.32223 -0.57711 C 0.32171 -0.58405 0.32205 -0.59145 0.32049 -0.59815 C 0.31841 -0.6074 0.3066 -0.60763 0.30157 -0.60879 C 0.29271 -0.60648 0.28421 -0.60324 0.27605 -0.59815 " pathEditMode="relative" ptsTypes="ffffffffffffffffffffffffffA">
                                      <p:cBhvr>
                                        <p:cTn id="28" dur="2000" fill="hold"/>
                                        <p:tgtEl>
                                          <p:spTgt spid="18"/>
                                        </p:tgtEl>
                                        <p:attrNameLst>
                                          <p:attrName>ppt_x</p:attrName>
                                          <p:attrName>ppt_y</p:attrName>
                                        </p:attrNameLst>
                                      </p:cBhvr>
                                    </p:animMotion>
                                  </p:childTnLst>
                                </p:cTn>
                              </p:par>
                            </p:childTnLst>
                          </p:cTn>
                        </p:par>
                      </p:childTnLst>
                    </p:cTn>
                  </p:par>
                </p:childTnLst>
              </p:cTn>
              <p:nextCondLst>
                <p:cond evt="onClick" delay="0">
                  <p:tgtEl>
                    <p:spTgt spid="18"/>
                  </p:tgtEl>
                </p:cond>
              </p:nextCondLst>
            </p:seq>
            <p:seq concurrent="1" nextAc="seek">
              <p:cTn id="29" restart="whenNotActive" fill="hold" evtFilter="cancelBubble" nodeType="interactiveSeq">
                <p:stCondLst>
                  <p:cond evt="onClick" delay="0">
                    <p:tgtEl>
                      <p:spTgt spid="17"/>
                    </p:tgtEl>
                  </p:cond>
                </p:stCondLst>
                <p:endSync evt="end" delay="0">
                  <p:rtn val="all"/>
                </p:endSync>
                <p:childTnLst>
                  <p:par>
                    <p:cTn id="30" fill="hold">
                      <p:stCondLst>
                        <p:cond delay="0"/>
                      </p:stCondLst>
                      <p:childTnLst>
                        <p:par>
                          <p:cTn id="31" fill="hold">
                            <p:stCondLst>
                              <p:cond delay="0"/>
                            </p:stCondLst>
                            <p:childTnLst>
                              <p:par>
                                <p:cTn id="32" presetID="0" presetClass="path" presetSubtype="0" accel="50000" decel="50000" fill="hold" grpId="0" nodeType="clickEffect">
                                  <p:stCondLst>
                                    <p:cond delay="0"/>
                                  </p:stCondLst>
                                  <p:childTnLst>
                                    <p:animMotion origin="layout" path="M 3.88889E-6 -3.3526E-6 C 0.00642 -0.00971 0.00833 -0.02612 0.01111 -0.03838 C 0.01371 -0.04971 0.01145 -0.05479 0.01753 -0.06289 C 0.02118 -0.07861 0.02986 -0.09641 0.03993 -0.10543 C 0.04461 -0.1156 0.05243 -0.12393 0.06059 -0.12786 C 0.06632 -0.13595 0.08246 -0.15306 0.09097 -0.15699 C 0.10017 -0.17017 0.0875 -0.15306 0.09913 -0.16393 C 0.11111 -0.17479 0.09687 -0.16716 0.10868 -0.17271 C 0.11267 -0.17849 0.11579 -0.1815 0.12135 -0.18404 C 0.13107 -0.19306 0.14079 -0.20323 0.15191 -0.20878 C 0.16041 -0.22081 0.16892 -0.23005 0.18055 -0.23537 C 0.18802 -0.2467 0.19687 -0.25595 0.20607 -0.26451 C 0.21111 -0.26913 0.21579 -0.27699 0.22048 -0.28254 C 0.22534 -0.28809 0.23125 -0.29109 0.23645 -0.29595 C 0.24392 -0.31768 0.23472 -0.29641 0.24444 -0.30728 C 0.246 -0.3089 0.24635 -0.31167 0.24774 -0.31375 C 0.25208 -0.32138 0.25711 -0.3267 0.26371 -0.32948 C 0.26909 -0.34127 0.27725 -0.34474 0.28437 -0.35422 C 0.29496 -0.36855 0.30729 -0.38127 0.31961 -0.39237 C 0.32569 -0.39768 0.3302 -0.40485 0.33715 -0.40786 C 0.34444 -0.41479 0.35503 -0.42913 0.36267 -0.43283 C 0.371 -0.44346 0.35989 -0.43052 0.37239 -0.4393 C 0.37378 -0.44023 0.37448 -0.44254 0.37569 -0.44393 C 0.38194 -0.45133 0.38836 -0.45826 0.39635 -0.46196 C 0.40139 -0.46867 0.40729 -0.47653 0.41389 -0.47977 C 0.42222 -0.49133 0.43385 -0.49711 0.44427 -0.50427 C 0.44878 -0.51075 0.45573 -0.51491 0.4618 -0.51768 C 0.46336 -0.5193 0.46493 -0.52115 0.46666 -0.52254 C 0.46805 -0.52346 0.47014 -0.52346 0.47152 -0.52462 C 0.48784 -0.53711 0.47517 -0.53086 0.48576 -0.53572 C 0.48975 -0.54127 0.49305 -0.54451 0.49878 -0.54705 C 0.5059 -0.55352 0.51319 -0.56092 0.51944 -0.56948 C 0.52326 -0.57479 0.53229 -0.58266 0.53229 -0.58242 C 0.53402 -0.59029 0.53628 -0.59491 0.5401 -0.60092 C 0.54201 -0.60925 0.54079 -0.60555 0.54357 -0.61179 " pathEditMode="relative" rAng="0" ptsTypes="ffffffffffffffffffffffffffffffffffA">
                                      <p:cBhvr>
                                        <p:cTn id="33" dur="2000" fill="hold"/>
                                        <p:tgtEl>
                                          <p:spTgt spid="17"/>
                                        </p:tgtEl>
                                        <p:attrNameLst>
                                          <p:attrName>ppt_x</p:attrName>
                                          <p:attrName>ppt_y</p:attrName>
                                        </p:attrNameLst>
                                      </p:cBhvr>
                                      <p:rCtr x="27200" y="-30600"/>
                                    </p:animMotion>
                                  </p:childTnLst>
                                </p:cTn>
                              </p:par>
                            </p:childTnLst>
                          </p:cTn>
                        </p:par>
                      </p:childTnLst>
                    </p:cTn>
                  </p:par>
                </p:childTnLst>
              </p:cTn>
              <p:nextCondLst>
                <p:cond evt="onClick" delay="0">
                  <p:tgtEl>
                    <p:spTgt spid="17"/>
                  </p:tgtEl>
                </p:cond>
              </p:nextCondLst>
            </p:seq>
            <p:seq concurrent="1" nextAc="seek">
              <p:cTn id="34" restart="whenNotActive" fill="hold" evtFilter="cancelBubble" nodeType="interactiveSeq">
                <p:stCondLst>
                  <p:cond evt="onClick" delay="0">
                    <p:tgtEl>
                      <p:spTgt spid="16"/>
                    </p:tgtEl>
                  </p:cond>
                </p:stCondLst>
                <p:endSync evt="end" delay="0">
                  <p:rtn val="all"/>
                </p:endSync>
                <p:childTnLst>
                  <p:par>
                    <p:cTn id="35" fill="hold">
                      <p:stCondLst>
                        <p:cond delay="0"/>
                      </p:stCondLst>
                      <p:childTnLst>
                        <p:par>
                          <p:cTn id="36" fill="hold">
                            <p:stCondLst>
                              <p:cond delay="0"/>
                            </p:stCondLst>
                            <p:childTnLst>
                              <p:par>
                                <p:cTn id="37" presetID="0" presetClass="path" presetSubtype="0" accel="50000" decel="50000" fill="hold" grpId="0" nodeType="clickEffect">
                                  <p:stCondLst>
                                    <p:cond delay="0"/>
                                  </p:stCondLst>
                                  <p:childTnLst>
                                    <p:animMotion origin="layout" path="M 3.61111E-6 3.46821E-6 C 0.00451 -0.00555 0.00746 -0.01249 0.01111 -0.01896 C 0.01406 -0.03145 0.01024 -0.02012 0.01753 -0.0296 C 0.02326 -0.03723 0.02829 -0.04647 0.03333 -0.05503 C 0.03715 -0.06127 0.0434 -0.06451 0.04774 -0.06983 C 0.06024 -0.08486 0.05225 -0.08 0.06198 -0.08462 C 0.07152 -0.09711 0.06632 -0.09387 0.07621 -0.09711 C 0.08159 -0.10474 0.09114 -0.11723 0.09843 -0.12046 C 0.10156 -0.12462 0.10364 -0.13179 0.10798 -0.13318 C 0.12135 -0.13757 0.12864 -0.14173 0.14288 -0.14382 C 0.14444 -0.14451 0.14618 -0.14497 0.14774 -0.1459 C 0.15052 -0.14775 0.15277 -0.15075 0.15555 -0.15214 C 0.16163 -0.15538 0.16979 -0.1563 0.17621 -0.15861 C 0.18055 -0.16231 0.18611 -0.16324 0.19045 -0.16694 C 0.20139 -0.17642 0.21614 -0.18821 0.22864 -0.19237 C 0.23698 -0.19792 0.246 -0.20347 0.25399 -0.20925 C 0.26562 -0.2178 0.27465 -0.22798 0.28732 -0.2326 C 0.29444 -0.23815 0.30191 -0.2437 0.30954 -0.2474 C 0.31458 -0.25387 0.32656 -0.26405 0.33333 -0.26636 C 0.34062 -0.27538 0.35086 -0.28439 0.36041 -0.2874 C 0.36475 -0.29341 0.36892 -0.29642 0.37465 -0.30012 C 0.3802 -0.30775 0.38559 -0.31145 0.39218 -0.31699 C 0.40121 -0.32462 0.40989 -0.33318 0.41909 -0.34035 C 0.42795 -0.34728 0.43368 -0.35746 0.44288 -0.36347 C 0.45086 -0.3748 0.46389 -0.39006 0.47465 -0.39538 C 0.47569 -0.39815 0.47604 -0.40162 0.47777 -0.4037 C 0.47951 -0.40601 0.48229 -0.40601 0.4842 -0.40786 C 0.48541 -0.40902 0.48611 -0.4111 0.48732 -0.41225 C 0.48889 -0.41387 0.49062 -0.41503 0.49218 -0.41642 C 0.49427 -0.42474 0.49791 -0.43283 0.50329 -0.43746 C 0.50573 -0.4474 0.51059 -0.45225 0.51441 -0.46081 C 0.51562 -0.46358 0.51597 -0.46682 0.51753 -0.46936 C 0.51875 -0.47121 0.52083 -0.47191 0.52222 -0.47353 C 0.52934 -0.48185 0.53507 -0.49156 0.54288 -0.49896 C 0.54757 -0.50821 0.54948 -0.50497 0.55555 -0.51145 C 0.56128 -0.51769 0.56597 -0.52324 0.57309 -0.52624 C 0.57691 -0.5341 0.58368 -0.53803 0.59045 -0.54104 C 0.59583 -0.54821 0.60225 -0.54775 0.60798 -0.55584 C 0.61163 -0.56092 0.61475 -0.56462 0.61909 -0.56856 C 0.62274 -0.58312 0.61979 -0.57827 0.62552 -0.58543 C 0.61927 -0.58844 0.61302 -0.59029 0.60642 -0.59191 C 0.58611 -0.59006 0.58073 -0.59075 0.5651 -0.57711 C 0.56232 -0.57457 0.56024 -0.57064 0.55711 -0.56856 C 0.55416 -0.56647 0.54774 -0.56439 0.54774 -0.56439 C 0.53767 -0.55168 0.52465 -0.54382 0.51267 -0.5348 C 0.50642 -0.53017 0.50573 -0.52647 0.49843 -0.52416 C 0.4934 -0.51746 0.48784 -0.51029 0.48107 -0.50728 C 0.46909 -0.49133 0.46579 -0.49225 0.45243 -0.47977 C 0.45017 -0.47769 0.44791 -0.47607 0.446 -0.47353 C 0.44444 -0.47145 0.44323 -0.4689 0.44132 -0.46705 C 0.4342 -0.46012 0.43663 -0.4652 0.4302 -0.46081 C 0.42239 -0.45572 0.42829 -0.45827 0.42222 -0.45225 C 0.41614 -0.44624 0.41024 -0.44092 0.40329 -0.43746 C 0.39427 -0.42613 0.40625 -0.44 0.39531 -0.43121 C 0.38732 -0.42474 0.38177 -0.41619 0.37309 -0.41225 C 0.36805 -0.40185 0.3592 -0.39699 0.35243 -0.3889 C 0.34305 -0.3778 0.33437 -0.36486 0.32552 -0.35306 C 0.32291 -0.3496 0.32066 -0.3452 0.31753 -0.34243 C 0.3125 -0.33803 0.30833 -0.33202 0.30329 -0.32763 C 0.2993 -0.32416 0.29427 -0.32301 0.29045 -0.31908 C 0.28507 -0.31376 0.2809 -0.30751 0.27465 -0.30428 C 0.26198 -0.28763 0.26892 -0.2941 0.25243 -0.28324 C 0.25034 -0.28185 0.246 -0.27908 0.246 -0.27908 C 0.23871 -0.2689 0.24757 -0.28 0.23819 -0.2726 C 0.2335 -0.2689 0.23107 -0.26474 0.22552 -0.2622 C 0.22448 -0.26081 0.22361 -0.25896 0.22222 -0.2578 C 0.22083 -0.25665 0.21875 -0.25711 0.21753 -0.25572 C 0.21614 -0.2541 0.21597 -0.2511 0.21441 -0.24948 C 0.2118 -0.24671 0.20781 -0.24717 0.20486 -0.24509 C 0.19635 -0.23931 0.1901 -0.23098 0.18107 -0.22613 C 0.17361 -0.21642 0.16875 -0.21619 0.16041 -0.20925 C 0.15434 -0.20416 0.14982 -0.19954 0.14288 -0.19653 C 0.1375 -0.18936 0.13316 -0.1896 0.12708 -0.18382 C 0.12048 -0.17757 0.12239 -0.17341 0.11267 -0.16902 C 0.10468 -0.16555 0.10885 -0.16786 0.09843 -0.15861 C 0.0927 -0.15353 0.07934 -0.14798 0.07934 -0.14798 C 0.07829 -0.1459 0.07795 -0.14266 0.07621 -0.1415 C 0.07239 -0.13896 0.06354 -0.13734 0.06354 -0.13734 C 0.05642 -0.12786 0.04566 -0.12231 0.03663 -0.1163 C 0.03454 -0.11491 0.03194 -0.11422 0.0302 -0.11191 C 0.02378 -0.10335 0.01493 -0.09457 0.00642 -0.09087 C 0.00347 -0.08486 -0.00018 -0.08 -0.00313 -0.07399 C -0.00504 -0.0659 -0.00834 -0.05688 -0.01268 -0.05064 C -0.01615 -0.02728 -0.01632 -0.02173 -0.01424 0.00855 C -0.01389 0.01295 -0.01164 0.02127 -0.00782 0.02127 " pathEditMode="relative" ptsTypes="ffffffffffffffffffffffffffffffffffffffffffffffffffffffffffffffffffffffffffffffffffffA">
                                      <p:cBhvr>
                                        <p:cTn id="38" dur="2000" fill="hold"/>
                                        <p:tgtEl>
                                          <p:spTgt spid="16"/>
                                        </p:tgtEl>
                                        <p:attrNameLst>
                                          <p:attrName>ppt_x</p:attrName>
                                          <p:attrName>ppt_y</p:attrName>
                                        </p:attrNameLst>
                                      </p:cBhvr>
                                    </p:animMotion>
                                  </p:childTnLst>
                                </p:cTn>
                              </p:par>
                            </p:childTnLst>
                          </p:cTn>
                        </p:par>
                      </p:childTnLst>
                    </p:cTn>
                  </p:par>
                </p:childTnLst>
              </p:cTn>
              <p:nextCondLst>
                <p:cond evt="onClick" delay="0">
                  <p:tgtEl>
                    <p:spTgt spid="16"/>
                  </p:tgtEl>
                </p:cond>
              </p:nextCondLst>
            </p:seq>
          </p:childTnLst>
        </p:cTn>
      </p:par>
    </p:tnLst>
    <p:bldLst>
      <p:bldP spid="16" grpId="0"/>
      <p:bldP spid="17" grpId="0"/>
      <p:bldP spid="18" grpId="0"/>
      <p:bldP spid="19" grpId="0"/>
      <p:bldP spid="20" grpId="0"/>
      <p:bldP spid="21" grpId="0"/>
      <p:bldP spid="3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מלבן 30"/>
          <p:cNvSpPr/>
          <p:nvPr/>
        </p:nvSpPr>
        <p:spPr>
          <a:xfrm>
            <a:off x="1142976" y="6000768"/>
            <a:ext cx="7358114" cy="64294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28" name="מלבן 27"/>
          <p:cNvSpPr/>
          <p:nvPr/>
        </p:nvSpPr>
        <p:spPr>
          <a:xfrm>
            <a:off x="6786578"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מלבן 26"/>
          <p:cNvSpPr/>
          <p:nvPr/>
        </p:nvSpPr>
        <p:spPr>
          <a:xfrm>
            <a:off x="6429388" y="4572008"/>
            <a:ext cx="171451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מלבן 25"/>
          <p:cNvSpPr/>
          <p:nvPr/>
        </p:nvSpPr>
        <p:spPr>
          <a:xfrm>
            <a:off x="5214942" y="371475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מלבן 24"/>
          <p:cNvSpPr/>
          <p:nvPr/>
        </p:nvSpPr>
        <p:spPr>
          <a:xfrm>
            <a:off x="1500166" y="2928934"/>
            <a:ext cx="207170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מלבן 23"/>
          <p:cNvSpPr/>
          <p:nvPr/>
        </p:nvSpPr>
        <p:spPr>
          <a:xfrm>
            <a:off x="5500694" y="2500306"/>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מלבן 22"/>
          <p:cNvSpPr/>
          <p:nvPr/>
        </p:nvSpPr>
        <p:spPr>
          <a:xfrm>
            <a:off x="6429388" y="2000240"/>
            <a:ext cx="242889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מלבן 21"/>
          <p:cNvSpPr/>
          <p:nvPr/>
        </p:nvSpPr>
        <p:spPr>
          <a:xfrm>
            <a:off x="5572132" y="121442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p:nvPr>
        </p:nvSpPr>
        <p:spPr>
          <a:xfrm>
            <a:off x="0" y="2071678"/>
            <a:ext cx="8815422" cy="1470025"/>
          </a:xfrm>
        </p:spPr>
        <p:txBody>
          <a:bodyPr>
            <a:noAutofit/>
          </a:bodyPr>
          <a:lstStyle/>
          <a:p>
            <a:pPr algn="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smtClean="0"/>
              <a:t>                        </a:t>
            </a:r>
            <a:r>
              <a:rPr lang="he-IL" sz="2800" b="1" dirty="0" smtClean="0">
                <a:latin typeface="David" pitchFamily="34" charset="-79"/>
                <a:cs typeface="David" pitchFamily="34" charset="-79"/>
              </a:rPr>
              <a:t>נָחָשׁ </a:t>
            </a:r>
            <a:r>
              <a:rPr lang="he-IL" sz="2800" b="1" dirty="0">
                <a:latin typeface="David" pitchFamily="34" charset="-79"/>
                <a:cs typeface="David" pitchFamily="34" charset="-79"/>
              </a:rPr>
              <a:t>'קוֹבְּרַת הַמִּשְׁקָפַיִם'</a:t>
            </a:r>
            <a:r>
              <a:rPr lang="en-US" sz="2800" b="1" dirty="0">
                <a:latin typeface="David" pitchFamily="34" charset="-79"/>
                <a:cs typeface="David" pitchFamily="34" charset="-79"/>
              </a:rPr>
              <a:t/>
            </a:r>
            <a:br>
              <a:rPr lang="en-US" sz="2800" b="1" dirty="0">
                <a:latin typeface="David" pitchFamily="34" charset="-79"/>
                <a:cs typeface="David" pitchFamily="34" charset="-79"/>
              </a:rPr>
            </a:br>
            <a:r>
              <a:rPr lang="he-IL" sz="2800" b="1" dirty="0">
                <a:latin typeface="David" pitchFamily="34" charset="-79"/>
                <a:cs typeface="David" pitchFamily="34" charset="-79"/>
              </a:rPr>
              <a:t>נָחָשׁ 'קוֹבְּרַת הַמִּשְׁקָפַיִם' שַׁיָּךְ </a:t>
            </a:r>
            <a:r>
              <a:rPr lang="he-IL" sz="2800" b="1" dirty="0" err="1">
                <a:latin typeface="David" pitchFamily="34" charset="-79"/>
                <a:cs typeface="David" pitchFamily="34" charset="-79"/>
              </a:rPr>
              <a:t>לְסו</a:t>
            </a:r>
            <a:r>
              <a:rPr lang="he-IL" sz="2800" b="1" dirty="0">
                <a:latin typeface="David" pitchFamily="34" charset="-79"/>
                <a:cs typeface="David" pitchFamily="34" charset="-79"/>
              </a:rPr>
              <a:t>ּג שֶׁל נְחָשִׁים גְּדוֹלִים, אַרְסִיים, </a:t>
            </a:r>
            <a:r>
              <a:rPr lang="he-IL" sz="2800" b="1" dirty="0" smtClean="0">
                <a:latin typeface="David" pitchFamily="34" charset="-79"/>
                <a:cs typeface="David" pitchFamily="34" charset="-79"/>
              </a:rPr>
              <a:t>וּמְסֻכָּנִים.</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מָצוּי </a:t>
            </a:r>
            <a:r>
              <a:rPr lang="he-IL" sz="2800" b="1" dirty="0">
                <a:latin typeface="David" pitchFamily="34" charset="-79"/>
                <a:cs typeface="David" pitchFamily="34" charset="-79"/>
              </a:rPr>
              <a:t>בְּהוֹדוּ, בְּיַבֶּשֶׁת </a:t>
            </a:r>
            <a:r>
              <a:rPr lang="he-IL" sz="2800" b="1" dirty="0" err="1">
                <a:latin typeface="David" pitchFamily="34" charset="-79"/>
                <a:cs typeface="David" pitchFamily="34" charset="-79"/>
              </a:rPr>
              <a:t>אַסְ</a:t>
            </a:r>
            <a:r>
              <a:rPr lang="he-IL" sz="2800" b="1" dirty="0">
                <a:latin typeface="David" pitchFamily="34" charset="-79"/>
                <a:cs typeface="David" pitchFamily="34" charset="-79"/>
              </a:rPr>
              <a:t>יָה.</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נָחָשׁ 'קוֹבְּרַת הַמִּשְׁקָפַיִם' הוּא נָחָשׁ אַרְסִי </a:t>
            </a:r>
            <a:r>
              <a:rPr lang="he-IL" sz="2800" b="1" dirty="0" err="1">
                <a:latin typeface="David" pitchFamily="34" charset="-79"/>
                <a:cs typeface="David" pitchFamily="34" charset="-79"/>
              </a:rPr>
              <a:t>מְא</a:t>
            </a:r>
            <a:r>
              <a:rPr lang="he-IL" sz="2800" b="1" dirty="0">
                <a:latin typeface="David" pitchFamily="34" charset="-79"/>
                <a:cs typeface="David" pitchFamily="34" charset="-79"/>
              </a:rPr>
              <a:t>ֹד.</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בִּשְׁעַת </a:t>
            </a:r>
            <a:r>
              <a:rPr lang="he-IL" sz="2800" b="1" dirty="0" err="1">
                <a:latin typeface="David" pitchFamily="34" charset="-79"/>
                <a:cs typeface="David" pitchFamily="34" charset="-79"/>
              </a:rPr>
              <a:t>סַכָּנ</a:t>
            </a:r>
            <a:r>
              <a:rPr lang="he-IL" sz="2800" b="1" dirty="0">
                <a:latin typeface="David" pitchFamily="34" charset="-79"/>
                <a:cs typeface="David" pitchFamily="34" charset="-79"/>
              </a:rPr>
              <a:t>ָה, לְשׁ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הֲגַנָּה </a:t>
            </a:r>
            <a:r>
              <a:rPr lang="he-IL" sz="2800" b="1" dirty="0" err="1">
                <a:latin typeface="David" pitchFamily="34" charset="-79"/>
                <a:cs typeface="David" pitchFamily="34" charset="-79"/>
              </a:rPr>
              <a:t>וּלְ</a:t>
            </a:r>
            <a:r>
              <a:rPr lang="he-IL" sz="2800" b="1" dirty="0">
                <a:latin typeface="David" pitchFamily="34" charset="-79"/>
                <a:cs typeface="David" pitchFamily="34" charset="-79"/>
              </a:rPr>
              <a:t>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הַתְקָפָה, </a:t>
            </a:r>
            <a:r>
              <a:rPr lang="he-IL" sz="2800" b="1" dirty="0" smtClean="0">
                <a:latin typeface="David" pitchFamily="34" charset="-79"/>
                <a:cs typeface="David" pitchFamily="34" charset="-79"/>
              </a:rPr>
              <a:t>                       </a:t>
            </a:r>
            <a:r>
              <a:rPr lang="he-IL" sz="2800" b="1" dirty="0" err="1" smtClean="0">
                <a:latin typeface="David" pitchFamily="34" charset="-79"/>
                <a:cs typeface="David" pitchFamily="34" charset="-79"/>
              </a:rPr>
              <a:t>    </a:t>
            </a:r>
            <a:r>
              <a:rPr lang="he-IL" sz="2800" b="1" dirty="0" smtClean="0">
                <a:latin typeface="David" pitchFamily="34" charset="-79"/>
                <a:cs typeface="David" pitchFamily="34" charset="-79"/>
              </a:rPr>
              <a:t>מִזְדַּקֵּף </a:t>
            </a:r>
            <a:r>
              <a:rPr lang="he-IL" sz="2800" b="1" dirty="0">
                <a:latin typeface="David" pitchFamily="34" charset="-79"/>
                <a:cs typeface="David" pitchFamily="34" charset="-79"/>
              </a:rPr>
              <a:t>וּמַרְחִיב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כְּ</a:t>
            </a:r>
            <a:r>
              <a:rPr lang="he-IL" sz="2800" b="1" dirty="0">
                <a:latin typeface="David" pitchFamily="34" charset="-79"/>
                <a:cs typeface="David" pitchFamily="34" charset="-79"/>
              </a:rPr>
              <a:t>דֵי לְהַפְחִיד אֶת הָאוֹיֵב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כְּשֶׁנָּחָשׁ 'קוֹבְּרַת הַמִּשְׁקָפַיִם</a:t>
            </a:r>
            <a:r>
              <a:rPr lang="he-IL" sz="2800" b="1" dirty="0" err="1" smtClean="0">
                <a:latin typeface="David" pitchFamily="34" charset="-79"/>
                <a:cs typeface="David" pitchFamily="34" charset="-79"/>
              </a:rPr>
              <a:t>' </a:t>
            </a:r>
            <a:r>
              <a:rPr lang="he-IL" sz="2800" b="1" dirty="0">
                <a:latin typeface="David" pitchFamily="34" charset="-79"/>
                <a:cs typeface="David" pitchFamily="34" charset="-79"/>
              </a:rPr>
              <a:t>מִזְדַּקֵּף </a:t>
            </a:r>
            <a:r>
              <a:rPr lang="he-IL" sz="2800" b="1" dirty="0" err="1">
                <a:latin typeface="David" pitchFamily="34" charset="-79"/>
                <a:cs typeface="David" pitchFamily="34" charset="-79"/>
              </a:rPr>
              <a:t>וּמַרְחִי</a:t>
            </a:r>
            <a:r>
              <a:rPr lang="he-IL" sz="2800" b="1" dirty="0">
                <a:latin typeface="David" pitchFamily="34" charset="-79"/>
                <a:cs typeface="David" pitchFamily="34" charset="-79"/>
              </a:rPr>
              <a:t>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נוֹצ</a:t>
            </a:r>
            <a:r>
              <a:rPr lang="he-IL" sz="2800" b="1" dirty="0">
                <a:latin typeface="David" pitchFamily="34" charset="-79"/>
                <a:cs typeface="David" pitchFamily="34" charset="-79"/>
              </a:rPr>
              <a:t>ַר עַל הָעוֹרֵף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 צִיּוּר </a:t>
            </a:r>
            <a:r>
              <a:rPr lang="he-IL" sz="2800" b="1" dirty="0" err="1">
                <a:latin typeface="David" pitchFamily="34" charset="-79"/>
                <a:cs typeface="David" pitchFamily="34" charset="-79"/>
              </a:rPr>
              <a:t>שׁ</a:t>
            </a:r>
            <a:r>
              <a:rPr lang="he-IL" sz="2800" b="1" dirty="0">
                <a:latin typeface="David" pitchFamily="34" charset="-79"/>
                <a:cs typeface="David" pitchFamily="34" charset="-79"/>
              </a:rPr>
              <a:t>ֶל מִשְׁקָפַיִם, </a:t>
            </a:r>
            <a:r>
              <a:rPr lang="he-IL" sz="2800" b="1" dirty="0" err="1">
                <a:latin typeface="David" pitchFamily="34" charset="-79"/>
                <a:cs typeface="David" pitchFamily="34" charset="-79"/>
              </a:rPr>
              <a:t>וּמִכ</a:t>
            </a:r>
            <a:r>
              <a:rPr lang="he-IL" sz="2800" b="1" dirty="0">
                <a:latin typeface="David" pitchFamily="34" charset="-79"/>
                <a:cs typeface="David" pitchFamily="34" charset="-79"/>
              </a:rPr>
              <a:t>ָּא</a:t>
            </a:r>
            <a:r>
              <a:rPr lang="he-IL" sz="2800" b="1" dirty="0" err="1">
                <a:latin typeface="David" pitchFamily="34" charset="-79"/>
                <a:cs typeface="David" pitchFamily="34" charset="-79"/>
              </a:rPr>
              <a:t>ן </a:t>
            </a:r>
            <a:r>
              <a:rPr lang="he-IL" sz="2800" b="1" dirty="0">
                <a:latin typeface="David" pitchFamily="34" charset="-79"/>
                <a:cs typeface="David" pitchFamily="34" charset="-79"/>
              </a:rPr>
              <a:t>שְׁמוֹ.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יש                         שִׁנֵי </a:t>
            </a:r>
            <a:r>
              <a:rPr lang="he-IL" sz="2800" b="1" dirty="0">
                <a:latin typeface="David" pitchFamily="34" charset="-79"/>
                <a:cs typeface="David" pitchFamily="34" charset="-79"/>
              </a:rPr>
              <a:t>אֶרֶס, שֶׁמֵּאֲחוֹרֵיהֶן יֵשׁ כְּשָׁלֹשׁ שִׁנּ</a:t>
            </a:r>
            <a:r>
              <a:rPr lang="he-IL" sz="2800" b="1" dirty="0" err="1">
                <a:latin typeface="David" pitchFamily="34" charset="-79"/>
                <a:cs typeface="David" pitchFamily="34" charset="-79"/>
              </a:rPr>
              <a:t>ַיִם </a:t>
            </a:r>
            <a:r>
              <a:rPr lang="he-IL" sz="2800" b="1" dirty="0">
                <a:latin typeface="David" pitchFamily="34" charset="-79"/>
                <a:cs typeface="David" pitchFamily="34" charset="-79"/>
              </a:rPr>
              <a:t>רְגִילוֹת.</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dirty="0" smtClean="0">
                <a:latin typeface="David" pitchFamily="34" charset="-79"/>
                <a:cs typeface="David" pitchFamily="34" charset="-79"/>
              </a:rPr>
              <a:t>                           </a:t>
            </a:r>
            <a:r>
              <a:rPr lang="he-IL" sz="2800" b="1" dirty="0" smtClean="0">
                <a:latin typeface="David" pitchFamily="34" charset="-79"/>
                <a:cs typeface="David" pitchFamily="34" charset="-79"/>
              </a:rPr>
              <a:t>קְטַנּוֹת,                         </a:t>
            </a:r>
            <a:r>
              <a:rPr lang="he-IL" sz="2800" b="1" dirty="0" err="1" smtClean="0">
                <a:latin typeface="David" pitchFamily="34" charset="-79"/>
                <a:cs typeface="David" pitchFamily="34" charset="-79"/>
              </a:rPr>
              <a:t>מְעֻ</a:t>
            </a:r>
            <a:r>
              <a:rPr lang="he-IL" sz="2800" b="1" dirty="0" smtClean="0">
                <a:latin typeface="David" pitchFamily="34" charset="-79"/>
                <a:cs typeface="David" pitchFamily="34" charset="-79"/>
              </a:rPr>
              <a:t>גָּל </a:t>
            </a:r>
            <a:r>
              <a:rPr lang="he-IL" sz="2800" b="1" dirty="0" err="1" smtClean="0">
                <a:latin typeface="David" pitchFamily="34" charset="-79"/>
                <a:cs typeface="David" pitchFamily="34" charset="-79"/>
              </a:rPr>
              <a:t>ו</a:t>
            </a:r>
            <a:r>
              <a:rPr lang="he-IL" sz="2800" b="1" dirty="0" smtClean="0">
                <a:latin typeface="David" pitchFamily="34" charset="-79"/>
                <a:cs typeface="David" pitchFamily="34" charset="-79"/>
              </a:rPr>
              <a:t>ְ                                </a:t>
            </a:r>
            <a:br>
              <a:rPr lang="he-IL" sz="2800" b="1" dirty="0" smtClean="0">
                <a:latin typeface="David" pitchFamily="34" charset="-79"/>
                <a:cs typeface="David" pitchFamily="34" charset="-79"/>
              </a:rPr>
            </a:br>
            <a:r>
              <a:rPr lang="he-IL" sz="2800" b="1" dirty="0" smtClean="0">
                <a:latin typeface="David" pitchFamily="34" charset="-79"/>
                <a:cs typeface="David" pitchFamily="34" charset="-79"/>
              </a:rPr>
              <a:t>  חָלַק.</a:t>
            </a:r>
            <a:r>
              <a:rPr lang="he-IL" sz="2800" b="1" dirty="0" smtClean="0">
                <a:latin typeface="Calibri" pitchFamily="34" charset="0"/>
                <a:ea typeface="Calibri" pitchFamily="34" charset="0"/>
                <a:cs typeface="David" pitchFamily="34" charset="-79"/>
              </a:rPr>
              <a:t> </a:t>
            </a:r>
            <a:r>
              <a:rPr lang="en-US" sz="2800" dirty="0"/>
              <a:t/>
            </a:r>
            <a:br>
              <a:rPr lang="en-US" sz="2800" dirty="0"/>
            </a:br>
            <a:r>
              <a:rPr lang="en-US" sz="2800" dirty="0"/>
              <a:t/>
            </a:r>
            <a:br>
              <a:rPr lang="en-US" sz="2800" dirty="0"/>
            </a:br>
            <a:endParaRPr lang="he-IL" sz="2800" dirty="0"/>
          </a:p>
        </p:txBody>
      </p:sp>
      <p:pic>
        <p:nvPicPr>
          <p:cNvPr id="1026" name="Picture 2" descr="MCj03296830000[1]"/>
          <p:cNvPicPr>
            <a:picLocks noChangeAspect="1" noChangeArrowheads="1"/>
          </p:cNvPicPr>
          <p:nvPr/>
        </p:nvPicPr>
        <p:blipFill>
          <a:blip r:embed="rId3" cstate="print"/>
          <a:srcRect/>
          <a:stretch>
            <a:fillRect/>
          </a:stretch>
        </p:blipFill>
        <p:spPr bwMode="auto">
          <a:xfrm>
            <a:off x="214282" y="1643050"/>
            <a:ext cx="1010247" cy="798307"/>
          </a:xfrm>
          <a:prstGeom prst="rect">
            <a:avLst/>
          </a:prstGeom>
          <a:noFill/>
          <a:ln w="9525">
            <a:noFill/>
            <a:miter lim="800000"/>
            <a:headEnd/>
            <a:tailEnd/>
          </a:ln>
        </p:spPr>
      </p:pic>
      <p:sp>
        <p:nvSpPr>
          <p:cNvPr id="13" name="מלבן 12"/>
          <p:cNvSpPr/>
          <p:nvPr/>
        </p:nvSpPr>
        <p:spPr>
          <a:xfrm>
            <a:off x="3786182" y="5000636"/>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857224"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1500166" y="6072206"/>
            <a:ext cx="808234"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עֵינָיו</a:t>
            </a:r>
            <a:endParaRPr lang="he-IL" sz="2800" dirty="0"/>
          </a:p>
        </p:txBody>
      </p:sp>
      <p:sp>
        <p:nvSpPr>
          <p:cNvPr id="17" name="מלבן 16"/>
          <p:cNvSpPr/>
          <p:nvPr/>
        </p:nvSpPr>
        <p:spPr>
          <a:xfrm>
            <a:off x="2928926" y="6072206"/>
            <a:ext cx="691215"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הוּא</a:t>
            </a:r>
            <a:endParaRPr lang="he-IL" sz="2800" dirty="0"/>
          </a:p>
        </p:txBody>
      </p:sp>
      <p:sp>
        <p:nvSpPr>
          <p:cNvPr id="19" name="מלבן 18"/>
          <p:cNvSpPr/>
          <p:nvPr/>
        </p:nvSpPr>
        <p:spPr>
          <a:xfrm>
            <a:off x="5643570" y="6072206"/>
            <a:ext cx="692818"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גּוּפוֹ</a:t>
            </a:r>
            <a:endParaRPr lang="he-IL" sz="2800" dirty="0"/>
          </a:p>
        </p:txBody>
      </p:sp>
      <p:sp>
        <p:nvSpPr>
          <p:cNvPr id="20" name="מלבן 19"/>
          <p:cNvSpPr/>
          <p:nvPr/>
        </p:nvSpPr>
        <p:spPr>
          <a:xfrm>
            <a:off x="6643702" y="6072206"/>
            <a:ext cx="734314" cy="523220"/>
          </a:xfrm>
          <a:prstGeom prst="rect">
            <a:avLst/>
          </a:prstGeom>
        </p:spPr>
        <p:txBody>
          <a:bodyPr wrap="square">
            <a:spAutoFit/>
          </a:bodyPr>
          <a:lstStyle/>
          <a:p>
            <a:pPr algn="ctr"/>
            <a:r>
              <a:rPr lang="he-IL" sz="2800" b="1" dirty="0" smtClean="0">
                <a:latin typeface="Calibri" pitchFamily="34" charset="0"/>
                <a:ea typeface="Calibri" pitchFamily="34" charset="0"/>
                <a:cs typeface="David" pitchFamily="34" charset="-79"/>
              </a:rPr>
              <a:t>לוֹ</a:t>
            </a:r>
            <a:endParaRPr lang="he-IL" sz="2800" dirty="0"/>
          </a:p>
        </p:txBody>
      </p:sp>
      <p:sp>
        <p:nvSpPr>
          <p:cNvPr id="21" name="מלבן 20"/>
          <p:cNvSpPr/>
          <p:nvPr/>
        </p:nvSpPr>
        <p:spPr>
          <a:xfrm>
            <a:off x="7500958" y="6072206"/>
            <a:ext cx="800219"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עוֹרוֹ </a:t>
            </a:r>
            <a:endParaRPr lang="he-IL" sz="2800" dirty="0"/>
          </a:p>
        </p:txBody>
      </p:sp>
      <p:sp>
        <p:nvSpPr>
          <p:cNvPr id="29" name="מלבן 28"/>
          <p:cNvSpPr/>
          <p:nvPr/>
        </p:nvSpPr>
        <p:spPr>
          <a:xfrm>
            <a:off x="7143768" y="1928802"/>
            <a:ext cx="1157689" cy="523220"/>
          </a:xfrm>
          <a:prstGeom prst="rect">
            <a:avLst/>
          </a:prstGeom>
        </p:spPr>
        <p:txBody>
          <a:bodyPr wrap="square">
            <a:spAutoFit/>
          </a:bodyPr>
          <a:lstStyle/>
          <a:p>
            <a:r>
              <a:rPr lang="he-IL" sz="2800" b="1" dirty="0" smtClean="0">
                <a:latin typeface="Calibri" pitchFamily="34" charset="0"/>
                <a:ea typeface="Calibri" pitchFamily="34" charset="0"/>
                <a:cs typeface="David" pitchFamily="34" charset="-79"/>
              </a:rPr>
              <a:t>נָחָשׁ </a:t>
            </a:r>
            <a:r>
              <a:rPr lang="he-IL" sz="2800" b="1" dirty="0" err="1" smtClean="0">
                <a:latin typeface="Calibri" pitchFamily="34" charset="0"/>
                <a:ea typeface="Calibri" pitchFamily="34" charset="0"/>
                <a:cs typeface="David" pitchFamily="34" charset="-79"/>
              </a:rPr>
              <a:t>זֶ</a:t>
            </a:r>
            <a:r>
              <a:rPr lang="he-IL" sz="2800" b="1" dirty="0" smtClean="0">
                <a:latin typeface="Calibri" pitchFamily="34" charset="0"/>
                <a:ea typeface="Calibri" pitchFamily="34" charset="0"/>
                <a:cs typeface="David" pitchFamily="34" charset="-79"/>
              </a:rPr>
              <a:t>ה</a:t>
            </a:r>
            <a:endParaRPr lang="he-IL" sz="2800" dirty="0"/>
          </a:p>
        </p:txBody>
      </p:sp>
      <p:sp>
        <p:nvSpPr>
          <p:cNvPr id="30" name="חץ שמאלה 29">
            <a:hlinkClick r:id="rId4" action="ppaction://hlinksldjump"/>
          </p:cNvPr>
          <p:cNvSpPr/>
          <p:nvPr/>
        </p:nvSpPr>
        <p:spPr>
          <a:xfrm>
            <a:off x="214282" y="6000768"/>
            <a:ext cx="642942" cy="64294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10208 -0.01457 C -0.09236 -0.02543 -0.08281 -0.03676 -0.04896 -0.04601 C -0.04115 -0.05595 -0.03056 -0.06474 -0.01424 -0.07422 C 0.01198 -0.10381 -0.01615 -0.13988 -0.06736 -0.16879 C -0.07691 -0.18566 -0.0934 -0.20208 -0.11076 -0.21873 C -0.1184 -0.23376 -0.13108 -0.2511 -0.16389 -0.2652 C -0.17743 -0.27075 -0.19566 -0.2763 -0.20833 -0.28185 C -0.24688 -0.2985 -0.20538 -0.28624 -0.2441 -0.29688 C -0.2566 -0.30936 -0.2875 -0.32092 -0.30573 -0.33341 C -0.32222 -0.34405 -0.33663 -0.35561 -0.34931 -0.36647 C -0.37431 -0.38774 -0.38507 -0.41202 -0.43819 -0.43144 C -0.44879 -0.43954 -0.46615 -0.44763 -0.49115 -0.45457 C -0.5 -0.45965 -0.5125 -0.46497 -0.52604 -0.46959 C -0.53663 -0.47306 -0.56163 -0.47954 -0.56163 -0.47931 C -0.52691 -0.48162 -0.50868 -0.48116 -0.4816 -0.4763 C -0.4691 -0.4689 -0.44879 -0.46474 -0.41979 -0.45965 C -0.38212 -0.43792 -0.3474 -0.41549 -0.33194 -0.39306 C -0.31458 -0.36879 -0.31649 -0.34428 -0.29618 -0.32 C -0.28837 -0.29457 -0.27882 -0.26728 -0.25278 -0.24185 C -0.24792 -0.23676 -0.23247 -0.23214 -0.22569 -0.22705 C -0.21979 -0.22266 -0.20833 -0.21387 -0.20833 -0.21364 C -0.20156 -0.19075 -0.19184 -0.16832 -0.17257 -0.14566 C -0.16875 -0.13364 -0.1658 -0.11699 -0.15521 -0.10428 C -0.15035 -0.0985 -0.12917 -0.0874 -0.12917 -0.0874 C -0.12326 -0.07052 -0.11458 -0.05711 -0.10208 -0.04092 C -0.10504 -0.0326 -0.10295 -0.02428 -0.11076 -0.01618 C -0.11458 -0.01133 -0.14653 -0.01064 -0.14653 -0.00601 " pathEditMode="relative" rAng="0" ptsTypes="ffffffffffffffffffffffffffA">
                                      <p:cBhvr>
                                        <p:cTn id="6" dur="3000" fill="hold"/>
                                        <p:tgtEl>
                                          <p:spTgt spid="21"/>
                                        </p:tgtEl>
                                        <p:attrNameLst>
                                          <p:attrName>ppt_x</p:attrName>
                                          <p:attrName>ppt_y</p:attrName>
                                        </p:attrNameLst>
                                      </p:cBhvr>
                                      <p:rCtr x="-17300" y="-22900"/>
                                    </p:animMotion>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0.0769 -0.01965 C -0.09184 -0.0252 -0.10625 -0.03075 -0.121 -0.03607 C -0.12847 -0.04901 -0.11753 -0.03375 -0.13298 -0.04462 C -0.13489 -0.04601 -0.13454 -0.04809 -0.13593 -0.04971 C -0.14045 -0.05503 -0.14618 -0.06057 -0.15364 -0.06451 C -0.16076 -0.07653 -0.15104 -0.0615 -0.16232 -0.07445 C -0.16718 -0.08 -0.16545 -0.08485 -0.1743 -0.08925 C -0.18489 -0.10751 -0.19027 -0.12601 -0.20069 -0.14381 C -0.20347 -0.1563 -0.2052 -0.17109 -0.2184 -0.18173 C -0.22152 -0.20092 -0.22708 -0.21942 -0.24184 -0.23653 C -0.25034 -0.26057 -0.26371 -0.28393 -0.27413 -0.30774 C -0.275 -0.30982 -0.27864 -0.31167 -0.2802 -0.31422 C -0.28281 -0.31792 -0.28402 -0.32185 -0.28611 -0.32555 C -0.29079 -0.33526 -0.29253 -0.34451 -0.29791 -0.35399 C -0.29982 -0.35722 -0.30381 -0.36393 -0.30381 -0.3637 C -0.31145 -0.39884 -0.33888 -0.43352 -0.35972 -0.46636 C -0.35885 -0.47052 -0.35954 -0.47445 -0.35659 -0.47815 C -0.35329 -0.48231 -0.3276 -0.48508 -0.31857 -0.48601 C -0.31475 -0.48578 -0.31059 -0.48531 -0.30659 -0.48462 C -0.30052 -0.4837 -0.28888 -0.48115 -0.28888 -0.48092 C -0.2802 -0.47815 -0.27118 -0.4763 -0.2625 -0.47306 C -0.25902 -0.47029 -0.25381 -0.46774 -0.25052 -0.46474 C -0.24513 -0.45965 -0.24409 -0.45618 -0.23611 -0.45156 C -0.23246 -0.44624 -0.22795 -0.44162 -0.22413 -0.43676 C -0.21284 -0.42219 -0.22586 -0.43075 -0.20937 -0.42173 C -0.20642 -0.41479 -0.20329 -0.41133 -0.19774 -0.40508 C -0.19479 -0.40208 -0.19392 -0.39699 -0.19166 -0.39352 C -0.18576 -0.3852 -0.18003 -0.37711 -0.1743 -0.36878 C -0.16909 -0.36138 -0.16944 -0.35329 -0.15937 -0.34728 C -0.15625 -0.33849 -0.14982 -0.33109 -0.14461 -0.32254 C -0.14201 -0.30566 -0.13784 -0.29156 -0.1269 -0.27607 C -0.12048 -0.26728 -0.11875 -0.25757 -0.1092 -0.24971 C -0.09791 -0.21086 -0.09791 -0.17086 -0.08559 -0.13225 C -0.08107 -0.11838 -0.07604 -0.10589 -0.06788 -0.09248 C -0.06024 -0.07977 -0.07083 -0.09757 -0.06215 -0.0793 C -0.06041 -0.07583 -0.05625 -0.06936 -0.05625 -0.06913 C -0.0592 -0.0141 -0.0269 -0.01479 -0.06215 -0.01479 " pathEditMode="relative" rAng="0" ptsTypes="ffffffffffffffffffffffffffffffffffffA">
                                      <p:cBhvr>
                                        <p:cTn id="11" dur="2000" fill="hold"/>
                                        <p:tgtEl>
                                          <p:spTgt spid="19"/>
                                        </p:tgtEl>
                                        <p:attrNameLst>
                                          <p:attrName>ppt_x</p:attrName>
                                          <p:attrName>ppt_y</p:attrName>
                                        </p:attrNameLst>
                                      </p:cBhvr>
                                      <p:rCtr x="-11600" y="-23100"/>
                                    </p:animMotion>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17"/>
                    </p:tgtEl>
                  </p:cond>
                </p:stCondLst>
                <p:endSync evt="end" delay="0">
                  <p:rtn val="all"/>
                </p:endSync>
                <p:childTnLst>
                  <p:par>
                    <p:cTn id="13" fill="hold">
                      <p:stCondLst>
                        <p:cond delay="0"/>
                      </p:stCondLst>
                      <p:childTnLst>
                        <p:par>
                          <p:cTn id="14" fill="hold">
                            <p:stCondLst>
                              <p:cond delay="0"/>
                            </p:stCondLst>
                            <p:childTnLst>
                              <p:par>
                                <p:cTn id="15" presetID="0" presetClass="path" presetSubtype="0" accel="50000" decel="50000" fill="hold" grpId="0" nodeType="clickEffect">
                                  <p:stCondLst>
                                    <p:cond delay="0"/>
                                  </p:stCondLst>
                                  <p:childTnLst>
                                    <p:animMotion origin="layout" path="M 3.88889E-6 -3.3526E-6 C -0.0007 -0.0074 -0.00087 -0.01988 -0.00105 -0.02936 C -0.00122 -0.03792 -0.00105 -0.04185 -0.00157 -0.04786 C -0.00191 -0.05988 -0.00261 -0.07329 -0.00348 -0.08023 C -0.004 -0.08809 -0.00469 -0.09433 -0.00539 -0.09734 C -0.00591 -0.10335 -0.0073 -0.11653 -0.00799 -0.11953 C -0.00868 -0.12948 -0.00764 -0.11653 -0.00868 -0.12462 C -0.00973 -0.13294 -0.00851 -0.12716 -0.00955 -0.13133 C -0.0099 -0.13572 -0.01007 -0.13803 -0.01059 -0.13988 C -0.01146 -0.14682 -0.01233 -0.15468 -0.0132 -0.15884 C -0.01389 -0.16786 -0.01476 -0.17503 -0.0158 -0.17896 C -0.01632 -0.18751 -0.01719 -0.19468 -0.01789 -0.20115 C -0.01841 -0.20462 -0.01875 -0.21063 -0.0191 -0.21479 C -0.01962 -0.21896 -0.02014 -0.22127 -0.02049 -0.22497 C -0.02118 -0.24162 -0.02049 -0.22543 -0.02118 -0.23375 C -0.02136 -0.23491 -0.02136 -0.23699 -0.02153 -0.23861 C -0.02188 -0.24439 -0.0224 -0.24832 -0.02292 -0.25063 C -0.02344 -0.25942 -0.02414 -0.26219 -0.02466 -0.26936 C -0.0257 -0.28023 -0.02674 -0.28994 -0.02778 -0.29826 C -0.0283 -0.30242 -0.02865 -0.30774 -0.02934 -0.31005 C -0.02986 -0.31537 -0.03091 -0.32624 -0.03143 -0.32901 C -0.03212 -0.33711 -0.03125 -0.3274 -0.0323 -0.3341 C -0.03247 -0.33479 -0.03247 -0.33641 -0.03264 -0.33757 C -0.03316 -0.34312 -0.03368 -0.34844 -0.03438 -0.35121 C -0.0349 -0.3563 -0.03542 -0.36231 -0.03594 -0.36485 C -0.03664 -0.37364 -0.03768 -0.37803 -0.03855 -0.38335 C -0.03889 -0.3882 -0.03959 -0.39144 -0.04011 -0.39352 C -0.04028 -0.39468 -0.04028 -0.3963 -0.04046 -0.39722 C -0.04063 -0.39792 -0.0408 -0.39792 -0.04098 -0.39884 C -0.04236 -0.40832 -0.04115 -0.40346 -0.04219 -0.40716 C -0.04254 -0.41156 -0.04271 -0.41387 -0.04323 -0.41595 C -0.04393 -0.42081 -0.04445 -0.42636 -0.04497 -0.43283 C -0.04532 -0.43699 -0.04618 -0.443 -0.04618 -0.44277 C -0.04636 -0.44878 -0.04653 -0.45225 -0.04688 -0.45688 C -0.04705 -0.46312 -0.04688 -0.46034 -0.04705 -0.46497 " pathEditMode="relative" rAng="0" ptsTypes="ffffffffffffffffffffffffffffffffffA">
                                      <p:cBhvr>
                                        <p:cTn id="16" dur="2000" fill="hold"/>
                                        <p:tgtEl>
                                          <p:spTgt spid="17"/>
                                        </p:tgtEl>
                                        <p:attrNameLst>
                                          <p:attrName>ppt_x</p:attrName>
                                          <p:attrName>ppt_y</p:attrName>
                                        </p:attrNameLst>
                                      </p:cBhvr>
                                      <p:rCtr x="-2400" y="-23300"/>
                                    </p:animMotion>
                                  </p:childTnLst>
                                </p:cTn>
                              </p:par>
                            </p:childTnLst>
                          </p:cTn>
                        </p:par>
                      </p:childTnLst>
                    </p:cTn>
                  </p:par>
                </p:childTnLst>
              </p:cTn>
              <p:nextCondLst>
                <p:cond evt="onClick" delay="0">
                  <p:tgtEl>
                    <p:spTgt spid="17"/>
                  </p:tgtEl>
                </p:cond>
              </p:nextCondLst>
            </p:seq>
            <p:seq concurrent="1" nextAc="seek">
              <p:cTn id="17" restart="whenNotActive" fill="hold" evtFilter="cancelBubble" nodeType="interactiveSeq">
                <p:stCondLst>
                  <p:cond evt="onClick" delay="0">
                    <p:tgtEl>
                      <p:spTgt spid="16"/>
                    </p:tgtEl>
                  </p:cond>
                </p:stCondLst>
                <p:endSync evt="end" delay="0">
                  <p:rtn val="all"/>
                </p:endSync>
                <p:childTnLst>
                  <p:par>
                    <p:cTn id="18" fill="hold">
                      <p:stCondLst>
                        <p:cond delay="0"/>
                      </p:stCondLst>
                      <p:childTnLst>
                        <p:par>
                          <p:cTn id="19" fill="hold">
                            <p:stCondLst>
                              <p:cond delay="0"/>
                            </p:stCondLst>
                            <p:childTnLst>
                              <p:par>
                                <p:cTn id="20" presetID="0" presetClass="path" presetSubtype="0" accel="50000" decel="50000" fill="hold" grpId="0" nodeType="clickEffect">
                                  <p:stCondLst>
                                    <p:cond delay="0"/>
                                  </p:stCondLst>
                                  <p:childTnLst>
                                    <p:animMotion origin="layout" path="M 0.00069 -0.01734 C 0.00121 -0.0215 0.00156 -0.02728 0.00191 -0.03214 C 0.00225 -0.04255 0.00191 -0.0333 0.00243 -0.04093 C 0.00312 -0.04717 0.00364 -0.05434 0.00416 -0.06127 C 0.00451 -0.06636 0.0052 -0.0689 0.00555 -0.0733 C 0.00677 -0.08532 0.00607 -0.08139 0.00694 -0.08532 C 0.00798 -0.09503 0.00746 -0.09272 0.00833 -0.09503 C 0.00902 -0.10127 0.00989 -0.11122 0.01076 -0.11399 C 0.01111 -0.11723 0.01128 -0.12301 0.01163 -0.12416 C 0.01284 -0.12763 0.01371 -0.1311 0.0151 -0.13249 C 0.01527 -0.13318 0.01545 -0.13341 0.01562 -0.13411 C 0.01579 -0.13572 0.01614 -0.13804 0.01631 -0.13919 C 0.01701 -0.14197 0.01788 -0.14243 0.01857 -0.14451 C 0.01875 -0.14752 0.01944 -0.14821 0.01996 -0.15098 C 0.02118 -0.15861 0.02256 -0.16833 0.02395 -0.17133 C 0.02482 -0.17596 0.02569 -0.18035 0.02638 -0.1852 C 0.0276 -0.19191 0.02847 -0.2 0.02968 -0.2037 C 0.03055 -0.20833 0.03125 -0.21272 0.03211 -0.21572 C 0.03246 -0.22104 0.03385 -0.2289 0.03437 -0.23098 C 0.03524 -0.23815 0.03611 -0.24555 0.03715 -0.24763 C 0.0375 -0.25272 0.03802 -0.25503 0.03854 -0.25804 C 0.03906 -0.26405 0.03975 -0.26728 0.04027 -0.27145 C 0.04131 -0.27792 0.04201 -0.28463 0.04305 -0.29041 C 0.04409 -0.29596 0.04461 -0.30405 0.04566 -0.3089 C 0.04635 -0.31792 0.04756 -0.33018 0.04878 -0.33457 C 0.04895 -0.33665 0.04895 -0.33942 0.04895 -0.34127 C 0.04913 -0.34289 0.04947 -0.34289 0.04965 -0.34428 C 0.04982 -0.34567 0.05 -0.34705 0.05 -0.34798 C 0.05017 -0.3496 0.05034 -0.35029 0.05052 -0.35122 C 0.05069 -0.35815 0.05104 -0.36439 0.05173 -0.36809 C 0.05191 -0.37619 0.05225 -0.38012 0.05277 -0.38705 C 0.05295 -0.38913 0.05295 -0.39191 0.05312 -0.39376 C 0.05329 -0.39561 0.05347 -0.39584 0.05347 -0.39723 C 0.05416 -0.40393 0.05486 -0.41156 0.05555 -0.41757 C 0.05607 -0.42497 0.05625 -0.42243 0.05677 -0.42775 C 0.05746 -0.43237 0.05798 -0.437 0.05868 -0.43931 C 0.05902 -0.44578 0.05972 -0.44902 0.06041 -0.45133 C 0.06093 -0.45688 0.06145 -0.45665 0.06215 -0.46335 C 0.0625 -0.46728 0.06284 -0.47029 0.06319 -0.47353 C 0.06371 -0.48509 0.06336 -0.48139 0.06423 -0.48694 C 0.06319 -0.48925 0.0625 -0.49087 0.06197 -0.49179 C 0.05989 -0.49064 0.05954 -0.4911 0.05798 -0.48046 C 0.05763 -0.47815 0.05729 -0.47491 0.05694 -0.47353 C 0.05659 -0.47168 0.05607 -0.47006 0.05607 -0.46983 C 0.05503 -0.45989 0.05364 -0.45341 0.0526 -0.44624 C 0.05191 -0.44255 0.05191 -0.43954 0.05121 -0.43792 C 0.05052 -0.43237 0.05017 -0.42659 0.0493 -0.42428 C 0.04826 -0.41133 0.04774 -0.41226 0.04652 -0.40208 C 0.04618 -0.40046 0.046 -0.39954 0.046 -0.39723 C 0.04583 -0.39561 0.04566 -0.3933 0.04548 -0.39214 C 0.04461 -0.38636 0.04496 -0.39029 0.04444 -0.38705 C 0.0434 -0.38289 0.04409 -0.38497 0.0434 -0.38012 C 0.04288 -0.37526 0.04218 -0.37087 0.04131 -0.36809 C 0.04045 -0.35908 0.04166 -0.37041 0.04062 -0.36324 C 0.03975 -0.35815 0.03923 -0.35122 0.03836 -0.34798 C 0.03784 -0.33942 0.03697 -0.33549 0.03628 -0.32925 C 0.03541 -0.32046 0.03454 -0.31006 0.03368 -0.30035 C 0.03333 -0.29757 0.03316 -0.29411 0.03281 -0.29202 C 0.03229 -0.28856 0.03194 -0.2837 0.03142 -0.28 C 0.0309 -0.27723 0.03055 -0.2763 0.03003 -0.27307 C 0.02951 -0.2689 0.02916 -0.26382 0.02847 -0.26127 C 0.02725 -0.24786 0.02777 -0.25318 0.02638 -0.24463 C 0.02621 -0.24324 0.02569 -0.24116 0.02569 -0.24093 C 0.02482 -0.23283 0.02586 -0.24185 0.02482 -0.23584 C 0.02447 -0.23283 0.02413 -0.2296 0.02343 -0.22775 C 0.02343 -0.22636 0.02343 -0.22497 0.02326 -0.22428 C 0.02309 -0.22335 0.02291 -0.22359 0.02274 -0.2222 C 0.02256 -0.22104 0.02256 -0.21873 0.02239 -0.21734 C 0.02222 -0.21526 0.02187 -0.21549 0.02152 -0.21387 C 0.02048 -0.20925 0.01996 -0.20278 0.01892 -0.19885 C 0.01822 -0.19098 0.0177 -0.19075 0.01684 -0.1852 C 0.01631 -0.18127 0.01579 -0.17734 0.0151 -0.1748 C 0.01458 -0.16925 0.01423 -0.16948 0.01354 -0.16463 C 0.01284 -0.15954 0.01302 -0.15653 0.01215 -0.15283 C 0.01128 -0.14983 0.01163 -0.15191 0.01076 -0.14451 C 0.01006 -0.14035 0.00868 -0.13596 0.00868 -0.13572 C 0.00868 -0.13411 0.0085 -0.13179 0.00833 -0.13087 C 0.00816 -0.12856 0.00711 -0.1274 0.00711 -0.12717 C 0.00642 -0.11977 0.0052 -0.11538 0.00451 -0.11052 C 0.00416 -0.1096 0.00399 -0.10867 0.00381 -0.10705 C 0.00312 -0.09989 0.00225 -0.09295 0.00138 -0.09018 C 0.00104 -0.08532 0.00069 -0.08139 0.00052 -0.07653 C 0.00034 -0.07006 4.72222E-6 -0.06266 -0.00053 -0.05781 C -0.0007 -0.03931 -0.0007 -0.03468 -0.0007 -0.01041 C -0.0007 -0.00694 -0.00035 1.6763E-6 4.72222E-6 1.6763E-6 " pathEditMode="relative" rAng="0" ptsTypes="ffffffffffffffffffffffffffffffffffffffffffffffffffffffffffffffffffffffffffffffffffffA">
                                      <p:cBhvr>
                                        <p:cTn id="21" dur="2000" fill="hold"/>
                                        <p:tgtEl>
                                          <p:spTgt spid="16"/>
                                        </p:tgtEl>
                                        <p:attrNameLst>
                                          <p:attrName>ppt_x</p:attrName>
                                          <p:attrName>ppt_y</p:attrName>
                                        </p:attrNameLst>
                                      </p:cBhvr>
                                      <p:rCtr x="3100" y="-22800"/>
                                    </p:animMotion>
                                  </p:childTnLst>
                                </p:cTn>
                              </p:par>
                            </p:childTnLst>
                          </p:cTn>
                        </p:par>
                      </p:childTnLst>
                    </p:cTn>
                  </p:par>
                </p:childTnLst>
              </p:cTn>
              <p:nextCondLst>
                <p:cond evt="onClick" delay="0">
                  <p:tgtEl>
                    <p:spTgt spid="16"/>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0" presetClass="path" presetSubtype="0" accel="50000" decel="50000" fill="hold" grpId="0" nodeType="clickEffect">
                                  <p:stCondLst>
                                    <p:cond delay="0"/>
                                  </p:stCondLst>
                                  <p:childTnLst>
                                    <p:animMotion origin="layout" path="M 0.09583 -0.00208 C 0.09323 -0.01572 0.09392 -0.02844 0.08784 -0.04 C 0.08576 -0.04901 0.08211 -0.05595 0.0783 -0.06335 C 0.07378 -0.07214 0.07691 -0.07052 0.07205 -0.07815 C 0.06823 -0.08416 0.06319 -0.08693 0.05937 -0.09294 C 0.05312 -0.10289 0.04826 -0.11399 0.03871 -0.11815 C 0.03437 -0.12578 0.02448 -0.13688 0.01805 -0.1415 C 0.00885 -0.1482 0.01198 -0.14242 0.00538 -0.15005 C -0.00157 -0.15792 -0.00087 -0.15977 -0.00886 -0.16693 C -0.01233 -0.17017 -0.0165 -0.17202 -0.01997 -0.17526 C -0.03299 -0.18774 -0.02066 -0.18127 -0.03108 -0.18589 C -0.03872 -0.1956 -0.04914 -0.20601 -0.05816 -0.21341 C -0.06424 -0.22427 -0.07205 -0.2326 -0.07882 -0.243 C -0.08681 -0.25526 -0.09618 -0.27352 -0.10729 -0.28092 C -0.11146 -0.28901 -0.11684 -0.29271 -0.1217 -0.30011 C -0.13004 -0.31283 -0.1224 -0.30474 -0.13108 -0.31283 C -0.13664 -0.3237 -0.14115 -0.3341 -0.15018 -0.34011 C -0.15973 -0.35676 -0.17361 -0.36878 -0.18664 -0.38034 C -0.19514 -0.38797 -0.20157 -0.40092 -0.21059 -0.40786 C -0.21407 -0.41063 -0.21806 -0.41179 -0.2217 -0.4141 C -0.22795 -0.42289 -0.23629 -0.42659 -0.24393 -0.43329 C -0.25295 -0.44138 -0.26042 -0.45179 -0.27084 -0.45641 C -0.28473 -0.4689 -0.30035 -0.47468 -0.31684 -0.47768 C -0.32535 -0.47399 -0.33542 -0.47884 -0.34393 -0.48185 C -0.34705 -0.483 -0.3533 -0.48601 -0.3533 -0.48578 C -0.34792 -0.4682 -0.34462 -0.46913 -0.33594 -0.45641 C -0.33334 -0.45271 -0.32952 -0.4437 -0.32952 -0.44346 C -0.32604 -0.42959 -0.31632 -0.41896 -0.30886 -0.40786 C -0.30591 -0.40346 -0.30261 -0.3993 -0.29948 -0.39514 C -0.29792 -0.39306 -0.29462 -0.3889 -0.29462 -0.38867 C -0.29236 -0.37988 -0.28993 -0.38034 -0.28507 -0.3741 C -0.28299 -0.36555 -0.2724 -0.35283 -0.2724 -0.3526 C -0.27014 -0.34381 -0.26719 -0.33896 -0.26129 -0.33387 C -0.26025 -0.33179 -0.25955 -0.32948 -0.25816 -0.32763 C -0.25677 -0.32578 -0.25452 -0.32531 -0.2533 -0.32323 C -0.24427 -0.30913 -0.25348 -0.31514 -0.24393 -0.31052 C -0.23837 -0.30335 -0.23698 -0.2978 -0.23282 -0.28948 C -0.2283 -0.28046 -0.21997 -0.27676 -0.21372 -0.27052 C -0.21094 -0.26774 -0.20816 -0.2652 -0.20573 -0.26196 C -0.20434 -0.26011 -0.204 -0.25734 -0.20261 -0.25572 C -0.19514 -0.2474 -0.19775 -0.25526 -0.1915 -0.24716 C -0.18959 -0.24462 -0.18854 -0.24115 -0.18664 -0.23884 C -0.18316 -0.23491 -0.17552 -0.2282 -0.17552 -0.22797 C -0.16841 -0.21364 -0.15799 -0.19977 -0.14705 -0.19005 C -0.13577 -0.18011 -0.12032 -0.17549 -0.11059 -0.16254 C -0.10174 -0.15075 -0.08716 -0.12555 -0.07552 -0.12046 C -0.07448 -0.11838 -0.07396 -0.1156 -0.0724 -0.11399 C -0.07118 -0.1126 -0.06927 -0.11283 -0.06771 -0.1119 C -0.06042 -0.10705 -0.06198 -0.10404 -0.0533 -0.10127 C -0.0467 -0.09641 -0.04098 -0.08925 -0.03438 -0.08439 C -0.02639 -0.07861 -0.01615 -0.07537 -0.00729 -0.07167 C 0.00069 -0.06451 0.01041 -0.06266 0.01961 -0.05896 C 0.02274 -0.05757 0.02604 -0.05618 0.02916 -0.05479 C 0.03073 -0.0541 0.03385 -0.05271 0.03385 -0.05248 C 0.0434 -0.04069 0.03021 -0.05595 0.04184 -0.04647 C 0.04305 -0.04531 0.04357 -0.043 0.04496 -0.04208 C 0.04791 -0.04 0.05451 -0.03792 0.05451 -0.03768 C 0.06406 -0.02589 0.05086 -0.04115 0.0625 -0.03167 C 0.06371 -0.03052 0.06423 -0.0282 0.06562 -0.02728 C 0.06857 -0.0252 0.07205 -0.02451 0.07517 -0.02312 L 0.07517 -0.02289 C 0.07725 -0.02242 0.07951 -0.02196 0.08159 -0.02104 C 0.08489 -0.01988 0.09114 -0.01688 0.09114 -0.01664 " pathEditMode="relative" rAng="0" ptsTypes="fffffffffffffffffffffffffffffffffffffffffffffffffffffffffffFffA">
                                      <p:cBhvr>
                                        <p:cTn id="26" dur="2000" fill="hold"/>
                                        <p:tgtEl>
                                          <p:spTgt spid="20"/>
                                        </p:tgtEl>
                                        <p:attrNameLst>
                                          <p:attrName>ppt_x</p:attrName>
                                          <p:attrName>ppt_y</p:attrName>
                                        </p:attrNameLst>
                                      </p:cBhvr>
                                      <p:rCtr x="-22500" y="-24200"/>
                                    </p:animMotion>
                                  </p:childTnLst>
                                </p:cTn>
                              </p:par>
                            </p:childTnLst>
                          </p:cTn>
                        </p:par>
                      </p:childTnLst>
                    </p:cTn>
                  </p:par>
                </p:childTnLst>
              </p:cTn>
              <p:nextCondLst>
                <p:cond evt="onClick" delay="0">
                  <p:tgtEl>
                    <p:spTgt spid="20"/>
                  </p:tgtEl>
                </p:cond>
              </p:nextCondLst>
            </p:seq>
          </p:childTnLst>
        </p:cTn>
      </p:par>
    </p:tnLst>
    <p:bldLst>
      <p:bldP spid="16" grpId="0"/>
      <p:bldP spid="17" grpId="0"/>
      <p:bldP spid="19" grpId="0"/>
      <p:bldP spid="20"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מלבן 30"/>
          <p:cNvSpPr/>
          <p:nvPr/>
        </p:nvSpPr>
        <p:spPr>
          <a:xfrm>
            <a:off x="1142976" y="6000768"/>
            <a:ext cx="7358114" cy="64294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28" name="מלבן 27"/>
          <p:cNvSpPr/>
          <p:nvPr/>
        </p:nvSpPr>
        <p:spPr>
          <a:xfrm>
            <a:off x="6786578"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מלבן 26"/>
          <p:cNvSpPr/>
          <p:nvPr/>
        </p:nvSpPr>
        <p:spPr>
          <a:xfrm>
            <a:off x="6429388" y="4572008"/>
            <a:ext cx="171451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מלבן 25"/>
          <p:cNvSpPr/>
          <p:nvPr/>
        </p:nvSpPr>
        <p:spPr>
          <a:xfrm>
            <a:off x="5214942" y="371475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מלבן 24"/>
          <p:cNvSpPr/>
          <p:nvPr/>
        </p:nvSpPr>
        <p:spPr>
          <a:xfrm>
            <a:off x="1500166" y="2928934"/>
            <a:ext cx="207170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מלבן 23"/>
          <p:cNvSpPr/>
          <p:nvPr/>
        </p:nvSpPr>
        <p:spPr>
          <a:xfrm>
            <a:off x="5500694" y="2500306"/>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מלבן 22"/>
          <p:cNvSpPr/>
          <p:nvPr/>
        </p:nvSpPr>
        <p:spPr>
          <a:xfrm>
            <a:off x="6429388" y="2000240"/>
            <a:ext cx="242889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מלבן 21"/>
          <p:cNvSpPr/>
          <p:nvPr/>
        </p:nvSpPr>
        <p:spPr>
          <a:xfrm>
            <a:off x="5572132" y="121442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p:nvPr>
        </p:nvSpPr>
        <p:spPr>
          <a:xfrm>
            <a:off x="0" y="2071678"/>
            <a:ext cx="8815422" cy="1470025"/>
          </a:xfrm>
        </p:spPr>
        <p:txBody>
          <a:bodyPr>
            <a:noAutofit/>
          </a:bodyPr>
          <a:lstStyle/>
          <a:p>
            <a:pPr algn="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smtClean="0"/>
              <a:t>                        </a:t>
            </a:r>
            <a:r>
              <a:rPr lang="he-IL" sz="2800" b="1" dirty="0" smtClean="0">
                <a:latin typeface="David" pitchFamily="34" charset="-79"/>
                <a:cs typeface="David" pitchFamily="34" charset="-79"/>
              </a:rPr>
              <a:t>נָחָשׁ </a:t>
            </a:r>
            <a:r>
              <a:rPr lang="he-IL" sz="2800" b="1" dirty="0">
                <a:latin typeface="David" pitchFamily="34" charset="-79"/>
                <a:cs typeface="David" pitchFamily="34" charset="-79"/>
              </a:rPr>
              <a:t>'קוֹבְּרַת הַמִּשְׁקָפַיִם'</a:t>
            </a:r>
            <a:r>
              <a:rPr lang="en-US" sz="2800" b="1" dirty="0">
                <a:latin typeface="David" pitchFamily="34" charset="-79"/>
                <a:cs typeface="David" pitchFamily="34" charset="-79"/>
              </a:rPr>
              <a:t/>
            </a:r>
            <a:br>
              <a:rPr lang="en-US" sz="2800" b="1" dirty="0">
                <a:latin typeface="David" pitchFamily="34" charset="-79"/>
                <a:cs typeface="David" pitchFamily="34" charset="-79"/>
              </a:rPr>
            </a:br>
            <a:r>
              <a:rPr lang="he-IL" sz="2800" b="1" dirty="0">
                <a:latin typeface="David" pitchFamily="34" charset="-79"/>
                <a:cs typeface="David" pitchFamily="34" charset="-79"/>
              </a:rPr>
              <a:t>נָחָשׁ 'קוֹבְּרַת הַמִּשְׁקָפַיִם' שַׁיָּךְ </a:t>
            </a:r>
            <a:r>
              <a:rPr lang="he-IL" sz="2800" b="1" dirty="0" err="1">
                <a:latin typeface="David" pitchFamily="34" charset="-79"/>
                <a:cs typeface="David" pitchFamily="34" charset="-79"/>
              </a:rPr>
              <a:t>לְסו</a:t>
            </a:r>
            <a:r>
              <a:rPr lang="he-IL" sz="2800" b="1" dirty="0">
                <a:latin typeface="David" pitchFamily="34" charset="-79"/>
                <a:cs typeface="David" pitchFamily="34" charset="-79"/>
              </a:rPr>
              <a:t>ּג שֶׁל נְחָשִׁים גְּדוֹלִים, אַרְסִיים, </a:t>
            </a:r>
            <a:r>
              <a:rPr lang="he-IL" sz="2800" b="1" dirty="0" smtClean="0">
                <a:latin typeface="David" pitchFamily="34" charset="-79"/>
                <a:cs typeface="David" pitchFamily="34" charset="-79"/>
              </a:rPr>
              <a:t>וּמְסֻכָּנִים.</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מָצוּי </a:t>
            </a:r>
            <a:r>
              <a:rPr lang="he-IL" sz="2800" b="1" dirty="0">
                <a:latin typeface="David" pitchFamily="34" charset="-79"/>
                <a:cs typeface="David" pitchFamily="34" charset="-79"/>
              </a:rPr>
              <a:t>בְּהוֹדוּ, בְּיַבֶּשֶׁת </a:t>
            </a:r>
            <a:r>
              <a:rPr lang="he-IL" sz="2800" b="1" dirty="0" err="1">
                <a:latin typeface="David" pitchFamily="34" charset="-79"/>
                <a:cs typeface="David" pitchFamily="34" charset="-79"/>
              </a:rPr>
              <a:t>אַסְ</a:t>
            </a:r>
            <a:r>
              <a:rPr lang="he-IL" sz="2800" b="1" dirty="0">
                <a:latin typeface="David" pitchFamily="34" charset="-79"/>
                <a:cs typeface="David" pitchFamily="34" charset="-79"/>
              </a:rPr>
              <a:t>יָה.</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נָחָשׁ 'קוֹבְּרַת הַמִּשְׁקָפַיִם' הוּא נָחָשׁ אַרְסִי </a:t>
            </a:r>
            <a:r>
              <a:rPr lang="he-IL" sz="2800" b="1" dirty="0" err="1">
                <a:latin typeface="David" pitchFamily="34" charset="-79"/>
                <a:cs typeface="David" pitchFamily="34" charset="-79"/>
              </a:rPr>
              <a:t>מְא</a:t>
            </a:r>
            <a:r>
              <a:rPr lang="he-IL" sz="2800" b="1" dirty="0">
                <a:latin typeface="David" pitchFamily="34" charset="-79"/>
                <a:cs typeface="David" pitchFamily="34" charset="-79"/>
              </a:rPr>
              <a:t>ֹד.</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בִּשְׁעַת </a:t>
            </a:r>
            <a:r>
              <a:rPr lang="he-IL" sz="2800" b="1" dirty="0" err="1">
                <a:latin typeface="David" pitchFamily="34" charset="-79"/>
                <a:cs typeface="David" pitchFamily="34" charset="-79"/>
              </a:rPr>
              <a:t>סַכָּנ</a:t>
            </a:r>
            <a:r>
              <a:rPr lang="he-IL" sz="2800" b="1" dirty="0">
                <a:latin typeface="David" pitchFamily="34" charset="-79"/>
                <a:cs typeface="David" pitchFamily="34" charset="-79"/>
              </a:rPr>
              <a:t>ָה, לְשׁ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הֲגַנָּה </a:t>
            </a:r>
            <a:r>
              <a:rPr lang="he-IL" sz="2800" b="1" dirty="0" err="1">
                <a:latin typeface="David" pitchFamily="34" charset="-79"/>
                <a:cs typeface="David" pitchFamily="34" charset="-79"/>
              </a:rPr>
              <a:t>וּלְ</a:t>
            </a:r>
            <a:r>
              <a:rPr lang="he-IL" sz="2800" b="1" dirty="0">
                <a:latin typeface="David" pitchFamily="34" charset="-79"/>
                <a:cs typeface="David" pitchFamily="34" charset="-79"/>
              </a:rPr>
              <a:t>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הַתְקָפָה, </a:t>
            </a:r>
            <a:r>
              <a:rPr lang="he-IL" sz="2800" b="1" dirty="0" smtClean="0">
                <a:latin typeface="David" pitchFamily="34" charset="-79"/>
                <a:cs typeface="David" pitchFamily="34" charset="-79"/>
              </a:rPr>
              <a:t>                       </a:t>
            </a:r>
            <a:r>
              <a:rPr lang="he-IL" sz="2800" b="1" dirty="0" err="1" smtClean="0">
                <a:latin typeface="David" pitchFamily="34" charset="-79"/>
                <a:cs typeface="David" pitchFamily="34" charset="-79"/>
              </a:rPr>
              <a:t>    </a:t>
            </a:r>
            <a:r>
              <a:rPr lang="he-IL" sz="2800" b="1" dirty="0" smtClean="0">
                <a:latin typeface="David" pitchFamily="34" charset="-79"/>
                <a:cs typeface="David" pitchFamily="34" charset="-79"/>
              </a:rPr>
              <a:t>מִזְדַּקֵּף </a:t>
            </a:r>
            <a:r>
              <a:rPr lang="he-IL" sz="2800" b="1" dirty="0">
                <a:latin typeface="David" pitchFamily="34" charset="-79"/>
                <a:cs typeface="David" pitchFamily="34" charset="-79"/>
              </a:rPr>
              <a:t>וּמַרְחִיב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כְּ</a:t>
            </a:r>
            <a:r>
              <a:rPr lang="he-IL" sz="2800" b="1" dirty="0">
                <a:latin typeface="David" pitchFamily="34" charset="-79"/>
                <a:cs typeface="David" pitchFamily="34" charset="-79"/>
              </a:rPr>
              <a:t>דֵי לְהַפְחִיד אֶת הָאוֹיֵב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כְּשֶׁנָּחָשׁ 'קוֹבְּרַת הַמִּשְׁקָפַיִם</a:t>
            </a:r>
            <a:r>
              <a:rPr lang="he-IL" sz="2800" b="1" dirty="0" err="1" smtClean="0">
                <a:latin typeface="David" pitchFamily="34" charset="-79"/>
                <a:cs typeface="David" pitchFamily="34" charset="-79"/>
              </a:rPr>
              <a:t>' </a:t>
            </a:r>
            <a:r>
              <a:rPr lang="he-IL" sz="2800" b="1" dirty="0">
                <a:latin typeface="David" pitchFamily="34" charset="-79"/>
                <a:cs typeface="David" pitchFamily="34" charset="-79"/>
              </a:rPr>
              <a:t>מִזְדַּקֵּף </a:t>
            </a:r>
            <a:r>
              <a:rPr lang="he-IL" sz="2800" b="1" dirty="0" err="1">
                <a:latin typeface="David" pitchFamily="34" charset="-79"/>
                <a:cs typeface="David" pitchFamily="34" charset="-79"/>
              </a:rPr>
              <a:t>וּמַרְחִי</a:t>
            </a:r>
            <a:r>
              <a:rPr lang="he-IL" sz="2800" b="1" dirty="0">
                <a:latin typeface="David" pitchFamily="34" charset="-79"/>
                <a:cs typeface="David" pitchFamily="34" charset="-79"/>
              </a:rPr>
              <a:t>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נוֹצ</a:t>
            </a:r>
            <a:r>
              <a:rPr lang="he-IL" sz="2800" b="1" dirty="0">
                <a:latin typeface="David" pitchFamily="34" charset="-79"/>
                <a:cs typeface="David" pitchFamily="34" charset="-79"/>
              </a:rPr>
              <a:t>ַר עַל הָעוֹרֵף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 צִיּוּר </a:t>
            </a:r>
            <a:r>
              <a:rPr lang="he-IL" sz="2800" b="1" dirty="0" err="1">
                <a:latin typeface="David" pitchFamily="34" charset="-79"/>
                <a:cs typeface="David" pitchFamily="34" charset="-79"/>
              </a:rPr>
              <a:t>שׁ</a:t>
            </a:r>
            <a:r>
              <a:rPr lang="he-IL" sz="2800" b="1" dirty="0">
                <a:latin typeface="David" pitchFamily="34" charset="-79"/>
                <a:cs typeface="David" pitchFamily="34" charset="-79"/>
              </a:rPr>
              <a:t>ֶל מִשְׁקָפַיִם, </a:t>
            </a:r>
            <a:r>
              <a:rPr lang="he-IL" sz="2800" b="1" dirty="0" err="1">
                <a:latin typeface="David" pitchFamily="34" charset="-79"/>
                <a:cs typeface="David" pitchFamily="34" charset="-79"/>
              </a:rPr>
              <a:t>וּמִכ</a:t>
            </a:r>
            <a:r>
              <a:rPr lang="he-IL" sz="2800" b="1" dirty="0">
                <a:latin typeface="David" pitchFamily="34" charset="-79"/>
                <a:cs typeface="David" pitchFamily="34" charset="-79"/>
              </a:rPr>
              <a:t>ָּא</a:t>
            </a:r>
            <a:r>
              <a:rPr lang="he-IL" sz="2800" b="1" dirty="0" err="1">
                <a:latin typeface="David" pitchFamily="34" charset="-79"/>
                <a:cs typeface="David" pitchFamily="34" charset="-79"/>
              </a:rPr>
              <a:t>ן </a:t>
            </a:r>
            <a:r>
              <a:rPr lang="he-IL" sz="2800" b="1" dirty="0">
                <a:latin typeface="David" pitchFamily="34" charset="-79"/>
                <a:cs typeface="David" pitchFamily="34" charset="-79"/>
              </a:rPr>
              <a:t>שְׁמוֹ.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יש                         שִׁנֵי </a:t>
            </a:r>
            <a:r>
              <a:rPr lang="he-IL" sz="2800" b="1" dirty="0">
                <a:latin typeface="David" pitchFamily="34" charset="-79"/>
                <a:cs typeface="David" pitchFamily="34" charset="-79"/>
              </a:rPr>
              <a:t>אֶרֶס, שֶׁמֵּאֲחוֹרֵיהֶן יֵשׁ כְּשָׁלֹשׁ שִׁנּ</a:t>
            </a:r>
            <a:r>
              <a:rPr lang="he-IL" sz="2800" b="1" dirty="0" err="1">
                <a:latin typeface="David" pitchFamily="34" charset="-79"/>
                <a:cs typeface="David" pitchFamily="34" charset="-79"/>
              </a:rPr>
              <a:t>ַיִם </a:t>
            </a:r>
            <a:r>
              <a:rPr lang="he-IL" sz="2800" b="1" dirty="0">
                <a:latin typeface="David" pitchFamily="34" charset="-79"/>
                <a:cs typeface="David" pitchFamily="34" charset="-79"/>
              </a:rPr>
              <a:t>רְגִילוֹת.</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dirty="0" smtClean="0">
                <a:latin typeface="David" pitchFamily="34" charset="-79"/>
                <a:cs typeface="David" pitchFamily="34" charset="-79"/>
              </a:rPr>
              <a:t>                           </a:t>
            </a:r>
            <a:r>
              <a:rPr lang="he-IL" sz="2800" b="1" dirty="0" smtClean="0">
                <a:latin typeface="David" pitchFamily="34" charset="-79"/>
                <a:cs typeface="David" pitchFamily="34" charset="-79"/>
              </a:rPr>
              <a:t>קְטַנּוֹת,                         </a:t>
            </a:r>
            <a:r>
              <a:rPr lang="he-IL" sz="2800" b="1" dirty="0" err="1" smtClean="0">
                <a:latin typeface="David" pitchFamily="34" charset="-79"/>
                <a:cs typeface="David" pitchFamily="34" charset="-79"/>
              </a:rPr>
              <a:t>מְעֻ</a:t>
            </a:r>
            <a:r>
              <a:rPr lang="he-IL" sz="2800" b="1" dirty="0" smtClean="0">
                <a:latin typeface="David" pitchFamily="34" charset="-79"/>
                <a:cs typeface="David" pitchFamily="34" charset="-79"/>
              </a:rPr>
              <a:t>גָּל </a:t>
            </a:r>
            <a:r>
              <a:rPr lang="he-IL" sz="2800" b="1" dirty="0" err="1" smtClean="0">
                <a:latin typeface="David" pitchFamily="34" charset="-79"/>
                <a:cs typeface="David" pitchFamily="34" charset="-79"/>
              </a:rPr>
              <a:t>ו</a:t>
            </a:r>
            <a:r>
              <a:rPr lang="he-IL" sz="2800" b="1" dirty="0" smtClean="0">
                <a:latin typeface="David" pitchFamily="34" charset="-79"/>
                <a:cs typeface="David" pitchFamily="34" charset="-79"/>
              </a:rPr>
              <a:t>ְ                                </a:t>
            </a:r>
            <a:br>
              <a:rPr lang="he-IL" sz="2800" b="1" dirty="0" smtClean="0">
                <a:latin typeface="David" pitchFamily="34" charset="-79"/>
                <a:cs typeface="David" pitchFamily="34" charset="-79"/>
              </a:rPr>
            </a:br>
            <a:r>
              <a:rPr lang="he-IL" sz="2800" b="1" dirty="0" smtClean="0">
                <a:latin typeface="David" pitchFamily="34" charset="-79"/>
                <a:cs typeface="David" pitchFamily="34" charset="-79"/>
              </a:rPr>
              <a:t>  חָלַק.</a:t>
            </a:r>
            <a:r>
              <a:rPr lang="he-IL" sz="2800" b="1" dirty="0" smtClean="0">
                <a:latin typeface="Calibri" pitchFamily="34" charset="0"/>
                <a:ea typeface="Calibri" pitchFamily="34" charset="0"/>
                <a:cs typeface="David" pitchFamily="34" charset="-79"/>
              </a:rPr>
              <a:t> </a:t>
            </a:r>
            <a:r>
              <a:rPr lang="en-US" sz="2800" dirty="0"/>
              <a:t/>
            </a:r>
            <a:br>
              <a:rPr lang="en-US" sz="2800" dirty="0"/>
            </a:br>
            <a:r>
              <a:rPr lang="en-US" sz="2800" dirty="0"/>
              <a:t/>
            </a:r>
            <a:br>
              <a:rPr lang="en-US" sz="2800" dirty="0"/>
            </a:br>
            <a:endParaRPr lang="he-IL" sz="2800" dirty="0"/>
          </a:p>
        </p:txBody>
      </p:sp>
      <p:pic>
        <p:nvPicPr>
          <p:cNvPr id="1026" name="Picture 2" descr="MCj03296830000[1]"/>
          <p:cNvPicPr>
            <a:picLocks noChangeAspect="1" noChangeArrowheads="1"/>
          </p:cNvPicPr>
          <p:nvPr/>
        </p:nvPicPr>
        <p:blipFill>
          <a:blip r:embed="rId3" cstate="print"/>
          <a:srcRect/>
          <a:stretch>
            <a:fillRect/>
          </a:stretch>
        </p:blipFill>
        <p:spPr bwMode="auto">
          <a:xfrm>
            <a:off x="214282" y="1643050"/>
            <a:ext cx="1010247" cy="798307"/>
          </a:xfrm>
          <a:prstGeom prst="rect">
            <a:avLst/>
          </a:prstGeom>
          <a:noFill/>
          <a:ln w="9525">
            <a:noFill/>
            <a:miter lim="800000"/>
            <a:headEnd/>
            <a:tailEnd/>
          </a:ln>
        </p:spPr>
      </p:pic>
      <p:sp>
        <p:nvSpPr>
          <p:cNvPr id="13" name="מלבן 12"/>
          <p:cNvSpPr/>
          <p:nvPr/>
        </p:nvSpPr>
        <p:spPr>
          <a:xfrm>
            <a:off x="3786182" y="5000636"/>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857224"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1500166" y="6072206"/>
            <a:ext cx="808234"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עֵינָיו</a:t>
            </a:r>
            <a:endParaRPr lang="he-IL" sz="2800" dirty="0"/>
          </a:p>
        </p:txBody>
      </p:sp>
      <p:sp>
        <p:nvSpPr>
          <p:cNvPr id="19" name="מלבן 18"/>
          <p:cNvSpPr/>
          <p:nvPr/>
        </p:nvSpPr>
        <p:spPr>
          <a:xfrm>
            <a:off x="5643570" y="6072206"/>
            <a:ext cx="692818"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גּוּפוֹ</a:t>
            </a:r>
            <a:endParaRPr lang="he-IL" sz="2800" dirty="0"/>
          </a:p>
        </p:txBody>
      </p:sp>
      <p:sp>
        <p:nvSpPr>
          <p:cNvPr id="20" name="מלבן 19"/>
          <p:cNvSpPr/>
          <p:nvPr/>
        </p:nvSpPr>
        <p:spPr>
          <a:xfrm>
            <a:off x="6643702" y="6072206"/>
            <a:ext cx="734314" cy="523220"/>
          </a:xfrm>
          <a:prstGeom prst="rect">
            <a:avLst/>
          </a:prstGeom>
        </p:spPr>
        <p:txBody>
          <a:bodyPr wrap="square">
            <a:spAutoFit/>
          </a:bodyPr>
          <a:lstStyle/>
          <a:p>
            <a:pPr algn="ctr"/>
            <a:r>
              <a:rPr lang="he-IL" sz="2800" b="1" dirty="0" smtClean="0">
                <a:latin typeface="Calibri" pitchFamily="34" charset="0"/>
                <a:ea typeface="Calibri" pitchFamily="34" charset="0"/>
                <a:cs typeface="David" pitchFamily="34" charset="-79"/>
              </a:rPr>
              <a:t>לוֹ</a:t>
            </a:r>
            <a:endParaRPr lang="he-IL" sz="2800" dirty="0"/>
          </a:p>
        </p:txBody>
      </p:sp>
      <p:sp>
        <p:nvSpPr>
          <p:cNvPr id="21" name="מלבן 20"/>
          <p:cNvSpPr/>
          <p:nvPr/>
        </p:nvSpPr>
        <p:spPr>
          <a:xfrm>
            <a:off x="7500958" y="6072206"/>
            <a:ext cx="800219"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עוֹרוֹ </a:t>
            </a:r>
            <a:endParaRPr lang="he-IL" sz="2800" dirty="0"/>
          </a:p>
        </p:txBody>
      </p:sp>
      <p:sp>
        <p:nvSpPr>
          <p:cNvPr id="30" name="מלבן 29"/>
          <p:cNvSpPr/>
          <p:nvPr/>
        </p:nvSpPr>
        <p:spPr>
          <a:xfrm>
            <a:off x="2285984" y="2857496"/>
            <a:ext cx="691215"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הוּא</a:t>
            </a:r>
            <a:endParaRPr lang="he-IL" sz="2800" dirty="0"/>
          </a:p>
        </p:txBody>
      </p:sp>
      <p:sp>
        <p:nvSpPr>
          <p:cNvPr id="32" name="מלבן 31"/>
          <p:cNvSpPr/>
          <p:nvPr/>
        </p:nvSpPr>
        <p:spPr>
          <a:xfrm>
            <a:off x="7143768" y="1928802"/>
            <a:ext cx="1157689" cy="523220"/>
          </a:xfrm>
          <a:prstGeom prst="rect">
            <a:avLst/>
          </a:prstGeom>
        </p:spPr>
        <p:txBody>
          <a:bodyPr wrap="square">
            <a:spAutoFit/>
          </a:bodyPr>
          <a:lstStyle/>
          <a:p>
            <a:r>
              <a:rPr lang="he-IL" sz="2800" b="1" dirty="0" smtClean="0">
                <a:latin typeface="Calibri" pitchFamily="34" charset="0"/>
                <a:ea typeface="Calibri" pitchFamily="34" charset="0"/>
                <a:cs typeface="David" pitchFamily="34" charset="-79"/>
              </a:rPr>
              <a:t>נָחָשׁ </a:t>
            </a:r>
            <a:r>
              <a:rPr lang="he-IL" sz="2800" b="1" dirty="0" err="1" smtClean="0">
                <a:latin typeface="Calibri" pitchFamily="34" charset="0"/>
                <a:ea typeface="Calibri" pitchFamily="34" charset="0"/>
                <a:cs typeface="David" pitchFamily="34" charset="-79"/>
              </a:rPr>
              <a:t>זֶ</a:t>
            </a:r>
            <a:r>
              <a:rPr lang="he-IL" sz="2800" b="1" dirty="0" smtClean="0">
                <a:latin typeface="Calibri" pitchFamily="34" charset="0"/>
                <a:ea typeface="Calibri" pitchFamily="34" charset="0"/>
                <a:cs typeface="David" pitchFamily="34" charset="-79"/>
              </a:rPr>
              <a:t>ה</a:t>
            </a:r>
            <a:endParaRPr lang="he-IL" sz="2800" dirty="0"/>
          </a:p>
        </p:txBody>
      </p:sp>
      <p:sp>
        <p:nvSpPr>
          <p:cNvPr id="33" name="חץ שמאלה 32">
            <a:hlinkClick r:id="rId4" action="ppaction://hlinksldjump"/>
          </p:cNvPr>
          <p:cNvSpPr/>
          <p:nvPr/>
        </p:nvSpPr>
        <p:spPr>
          <a:xfrm>
            <a:off x="0" y="6000768"/>
            <a:ext cx="642942" cy="64294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 0 C 0.00434 -0.02336 0.0033 -0.01457 0 -0.0592 C -0.00035 -0.06359 -0.00208 -0.06775 -0.00313 -0.07191 C -0.00365 -0.07399 -0.00347 -0.07654 -0.00469 -0.07815 C -0.00938 -0.0844 -0.00712 -0.08093 -0.01111 -0.08879 C -0.01285 -0.09619 -0.01493 -0.10035 -0.0191 -0.10567 C -0.02292 -0.12116 -0.01754 -0.10243 -0.02535 -0.11839 C -0.02622 -0.12024 -0.02622 -0.12278 -0.02691 -0.12486 C -0.02778 -0.12717 -0.02917 -0.12902 -0.03021 -0.1311 C -0.03316 -0.14336 -0.03438 -0.15191 -0.04132 -0.1607 C -0.04358 -0.16948 -0.04705 -0.1785 -0.05087 -0.18613 C -0.05642 -0.20856 -0.04757 -0.17457 -0.05556 -0.19885 C -0.05729 -0.20417 -0.06059 -0.22544 -0.06354 -0.23052 C -0.06476 -0.23261 -0.06667 -0.2333 -0.06823 -0.23469 C -0.06927 -0.23052 -0.07188 -0.22636 -0.07136 -0.22197 C -0.06945 -0.20671 -0.06684 -0.19052 -0.06024 -0.17758 C -0.0566 -0.16255 -0.05903 -0.16856 -0.05399 -0.15862 C -0.05208 -0.15052 -0.04879 -0.14128 -0.04445 -0.13526 C -0.04271 -0.1281 -0.04063 -0.12347 -0.03646 -0.11839 C -0.03351 -0.10659 -0.0283 -0.09943 -0.02222 -0.09087 C -0.01649 -0.06798 -0.02622 -0.10243 -0.0158 -0.08047 C -0.01563 -0.08 -0.01198 -0.06474 -0.01111 -0.06128 C -0.00938 -0.05457 -0.00886 -0.04648 -0.00642 -0.04024 C -0.00556 -0.03792 -0.00347 -0.0363 -0.00313 -0.03376 C -0.00139 -0.02266 -0.00104 -0.01133 0 0 Z " pathEditMode="relative" ptsTypes="fffffffffffffffffffffffff">
                                      <p:cBhvr>
                                        <p:cTn id="6" dur="2000" fill="hold"/>
                                        <p:tgtEl>
                                          <p:spTgt spid="21"/>
                                        </p:tgtEl>
                                        <p:attrNameLst>
                                          <p:attrName>ppt_x</p:attrName>
                                          <p:attrName>ppt_y</p:attrName>
                                        </p:attrNameLst>
                                      </p:cBhvr>
                                    </p:animMotion>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20"/>
                    </p:tgtEl>
                  </p:cond>
                </p:stCondLst>
                <p:endSync evt="end" delay="0">
                  <p:rtn val="all"/>
                </p:endSync>
                <p:childTnLst>
                  <p:par>
                    <p:cTn id="8" fill="hold">
                      <p:stCondLst>
                        <p:cond delay="0"/>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3.33333E-6 -3.3526E-6 C 0.00121 -0.00254 0.00225 -0.00508 0.00416 -0.00693 C 0.0059 -0.00901 0.0092 -0.00925 0.01076 -0.01133 C 0.01805 -0.02381 0.02135 -0.05294 0.02343 -0.06636 C 0.02465 -0.11283 0.00955 -0.15214 0.03854 -0.18289 C 0.04166 -0.19121 0.04878 -0.20277 0.05607 -0.20809 C 0.05798 -0.20925 0.06041 -0.20925 0.0625 -0.21017 C 0.06475 -0.21156 0.06666 -0.21318 0.06875 -0.21479 C 0.07239 -0.21757 0.07517 -0.22381 0.07986 -0.22381 " pathEditMode="relative" rAng="0" ptsTypes="ffffffffA">
                                      <p:cBhvr>
                                        <p:cTn id="11" dur="2000" fill="hold"/>
                                        <p:tgtEl>
                                          <p:spTgt spid="20"/>
                                        </p:tgtEl>
                                        <p:attrNameLst>
                                          <p:attrName>ppt_x</p:attrName>
                                          <p:attrName>ppt_y</p:attrName>
                                        </p:attrNameLst>
                                      </p:cBhvr>
                                      <p:rCtr x="4000" y="-11200"/>
                                    </p:animMotion>
                                  </p:childTnLst>
                                </p:cTn>
                              </p:par>
                            </p:childTnLst>
                          </p:cTn>
                        </p:par>
                      </p:childTnLst>
                    </p:cTn>
                  </p:par>
                </p:childTnLst>
              </p:cTn>
              <p:nextCondLst>
                <p:cond evt="onClick" delay="0">
                  <p:tgtEl>
                    <p:spTgt spid="20"/>
                  </p:tgtEl>
                </p:cond>
              </p:nextCondLst>
            </p:seq>
            <p:seq concurrent="1" nextAc="seek">
              <p:cTn id="12" restart="whenNotActive" fill="hold" evtFilter="cancelBubble" nodeType="interactiveSeq">
                <p:stCondLst>
                  <p:cond evt="onClick" delay="0">
                    <p:tgtEl>
                      <p:spTgt spid="16"/>
                    </p:tgtEl>
                  </p:cond>
                </p:stCondLst>
                <p:endSync evt="end" delay="0">
                  <p:rtn val="all"/>
                </p:endSync>
                <p:childTnLst>
                  <p:par>
                    <p:cTn id="13" fill="hold">
                      <p:stCondLst>
                        <p:cond delay="0"/>
                      </p:stCondLst>
                      <p:childTnLst>
                        <p:par>
                          <p:cTn id="14" fill="hold">
                            <p:stCondLst>
                              <p:cond delay="0"/>
                            </p:stCondLst>
                            <p:childTnLst>
                              <p:par>
                                <p:cTn id="15" presetID="0" presetClass="path" presetSubtype="0" accel="50000" decel="50000" fill="hold" grpId="0" nodeType="clickEffect">
                                  <p:stCondLst>
                                    <p:cond delay="0"/>
                                  </p:stCondLst>
                                  <p:childTnLst>
                                    <p:animMotion origin="layout" path="M 0 0 C 0.00209 -0.00809 0.00504 -0.01734 0.00955 -0.02312 C 0.01198 -0.0333 0.0158 -0.03237 0.02222 -0.03792 C 0.02604 -0.04116 0.02934 -0.04578 0.03334 -0.04856 C 0.03542 -0.04994 0.0375 -0.05156 0.03959 -0.05272 C 0.04271 -0.05434 0.04913 -0.05711 0.04913 -0.05711 C 0.054 -0.06312 0.05712 -0.06544 0.06354 -0.06752 C 0.08177 -0.09318 0.11233 -0.09919 0.13646 -0.10983 C 0.14167 -0.11445 0.14653 -0.11792 0.15243 -0.12046 C 0.16077 -0.12809 0.16806 -0.13318 0.17778 -0.13734 C 0.18889 -0.1526 0.21424 -0.16023 0.23021 -0.1607 C 0.28577 -0.16208 0.34132 -0.16208 0.39688 -0.16278 C 0.42483 -0.16463 0.45295 -0.16416 0.4809 -0.16694 C 0.48993 -0.16786 0.49775 -0.17688 0.50625 -0.17966 C 0.52639 -0.197 0.55278 -0.19769 0.57292 -0.21549 C 0.57344 -0.21642 0.57882 -0.22567 0.57778 -0.22821 C 0.57761 -0.22867 0.5684 -0.23191 0.56667 -0.2326 C 0.54809 -0.23191 0.52969 -0.23168 0.51111 -0.23029 C 0.50816 -0.23006 0.49653 -0.22474 0.49514 -0.22405 C 0.49202 -0.22266 0.48577 -0.21989 0.48577 -0.21989 C 0.48021 -0.21249 0.47257 -0.21388 0.46511 -0.21133 C 0.44983 -0.19815 0.42188 -0.19237 0.40469 -0.19029 C 0.37795 -0.18151 0.35122 -0.17179 0.32379 -0.16902 C 0.30764 -0.16208 0.29254 -0.15145 0.27622 -0.1459 C 0.26754 -0.13804 0.25625 -0.13388 0.24601 -0.1311 C 0.23525 -0.12509 0.22396 -0.12208 0.21268 -0.11838 C 0.21042 -0.11769 0.20851 -0.11538 0.20625 -0.11422 C 0.20018 -0.11075 0.19358 -0.1089 0.18733 -0.10567 C 0.18195 -0.09873 0.1724 -0.09757 0.16511 -0.09503 C 0.15625 -0.0874 0.14792 -0.08231 0.13802 -0.07815 C 0.12934 -0.07052 0.11788 -0.06775 0.10799 -0.06336 C 0.08038 -0.05133 0.05816 -0.04463 0.02847 -0.04231 C 0.02483 -0.04162 0.02101 -0.04162 0.01736 -0.04023 C 0.00851 -0.037 0.0007 -0.02914 -0.00798 -0.02544 C -0.01146 -0.02058 -0.01545 -0.01757 -0.0191 -0.01272 " pathEditMode="relative" ptsTypes="ffffffffffffffffffffffffffffffffffA">
                                      <p:cBhvr>
                                        <p:cTn id="16" dur="2000" fill="hold"/>
                                        <p:tgtEl>
                                          <p:spTgt spid="16"/>
                                        </p:tgtEl>
                                        <p:attrNameLst>
                                          <p:attrName>ppt_x</p:attrName>
                                          <p:attrName>ppt_y</p:attrName>
                                        </p:attrNameLst>
                                      </p:cBhvr>
                                    </p:animMotion>
                                  </p:childTnLst>
                                </p:cTn>
                              </p:par>
                            </p:childTnLst>
                          </p:cTn>
                        </p:par>
                      </p:childTnLst>
                    </p:cTn>
                  </p:par>
                </p:childTnLst>
              </p:cTn>
              <p:nextCondLst>
                <p:cond evt="onClick" delay="0">
                  <p:tgtEl>
                    <p:spTgt spid="16"/>
                  </p:tgtEl>
                </p:cond>
              </p:nextCondLst>
            </p:seq>
            <p:seq concurrent="1" nextAc="seek">
              <p:cTn id="17" restart="whenNotActive" fill="hold" evtFilter="cancelBubble" nodeType="interactiveSeq">
                <p:stCondLst>
                  <p:cond evt="onClick" delay="0">
                    <p:tgtEl>
                      <p:spTgt spid="19"/>
                    </p:tgtEl>
                  </p:cond>
                </p:stCondLst>
                <p:endSync evt="end" delay="0">
                  <p:rtn val="all"/>
                </p:endSync>
                <p:childTnLst>
                  <p:par>
                    <p:cTn id="18" fill="hold">
                      <p:stCondLst>
                        <p:cond delay="0"/>
                      </p:stCondLst>
                      <p:childTnLst>
                        <p:par>
                          <p:cTn id="19" fill="hold">
                            <p:stCondLst>
                              <p:cond delay="0"/>
                            </p:stCondLst>
                            <p:childTnLst>
                              <p:par>
                                <p:cTn id="20" presetID="0" presetClass="path" presetSubtype="0" accel="50000" decel="50000" fill="hold" grpId="0" nodeType="clickEffect">
                                  <p:stCondLst>
                                    <p:cond delay="0"/>
                                  </p:stCondLst>
                                  <p:childTnLst>
                                    <p:animMotion origin="layout" path="M 0 0 C 0.00226 -0.01503 0.00451 -0.03145 0.01111 -0.0444 C 0.01476 -0.05873 0.01198 -0.05365 0.01736 -0.06128 C 0.02014 -0.0726 0.02969 -0.08278 0.03802 -0.08648 C 0.04184 -0.09203 0.04531 -0.0948 0.05069 -0.09711 C 0.05625 -0.10451 0.0592 -0.10382 0.06493 -0.10983 C 0.06944 -0.11445 0.07048 -0.11792 0.07604 -0.12047 C 0.08003 -0.12555 0.08455 -0.12625 0.08889 -0.13087 C 0.0934 -0.13573 0.09583 -0.13896 0.10156 -0.14151 C 0.10555 -0.1496 0.11163 -0.15214 0.11736 -0.15839 C 0.1217 -0.16324 0.12274 -0.16648 0.12847 -0.16902 C 0.12969 -0.17133 0.13264 -0.17804 0.13489 -0.17966 C 0.13785 -0.18174 0.14444 -0.18382 0.14444 -0.18382 C 0.14166 -0.16717 0.13802 -0.14497 0.12691 -0.13526 C 0.12205 -0.12532 0.11632 -0.11561 0.10781 -0.11191 C 0.10416 -0.10474 0.10295 -0.10197 0.0967 -0.09919 C 0.08594 -0.08486 0.09791 -0.09896 0.08715 -0.09087 C 0.07083 -0.07862 0.08385 -0.08486 0.07291 -0.08023 C 0.06632 -0.07422 0.06111 -0.06821 0.05382 -0.06336 C 0.05139 -0.05295 0.04479 -0.04625 0.03958 -0.03792 C 0.03125 -0.02451 0.02326 -0.00301 0.01267 0.00647 C 0.01163 0.01063 0.01041 0.01503 0.00937 0.01919 C 0.00868 0.02196 0.00781 0.02751 0.00781 0.02751 " pathEditMode="relative" ptsTypes="ffffffffffffffffffffffA">
                                      <p:cBhvr>
                                        <p:cTn id="21" dur="2000" fill="hold"/>
                                        <p:tgtEl>
                                          <p:spTgt spid="19"/>
                                        </p:tgtEl>
                                        <p:attrNameLst>
                                          <p:attrName>ppt_x</p:attrName>
                                          <p:attrName>ppt_y</p:attrName>
                                        </p:attrNameLst>
                                      </p:cBhvr>
                                    </p:animMotion>
                                  </p:childTnLst>
                                </p:cTn>
                              </p:par>
                            </p:childTnLst>
                          </p:cTn>
                        </p:par>
                      </p:childTnLst>
                    </p:cTn>
                  </p:par>
                </p:childTnLst>
              </p:cTn>
              <p:nextCondLst>
                <p:cond evt="onClick" delay="0">
                  <p:tgtEl>
                    <p:spTgt spid="19"/>
                  </p:tgtEl>
                </p:cond>
              </p:nextCondLst>
            </p:seq>
          </p:childTnLst>
        </p:cTn>
      </p:par>
    </p:tnLst>
    <p:bldLst>
      <p:bldP spid="16" grpId="0"/>
      <p:bldP spid="19" grpId="0"/>
      <p:bldP spid="20" grpId="0"/>
      <p:bldP spid="2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מלבן 30"/>
          <p:cNvSpPr/>
          <p:nvPr/>
        </p:nvSpPr>
        <p:spPr>
          <a:xfrm>
            <a:off x="1214414" y="6000768"/>
            <a:ext cx="7358114" cy="64294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28" name="מלבן 27"/>
          <p:cNvSpPr/>
          <p:nvPr/>
        </p:nvSpPr>
        <p:spPr>
          <a:xfrm>
            <a:off x="6786578"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מלבן 26"/>
          <p:cNvSpPr/>
          <p:nvPr/>
        </p:nvSpPr>
        <p:spPr>
          <a:xfrm>
            <a:off x="6429388" y="4572008"/>
            <a:ext cx="171451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מלבן 25"/>
          <p:cNvSpPr/>
          <p:nvPr/>
        </p:nvSpPr>
        <p:spPr>
          <a:xfrm>
            <a:off x="5214942" y="371475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מלבן 24"/>
          <p:cNvSpPr/>
          <p:nvPr/>
        </p:nvSpPr>
        <p:spPr>
          <a:xfrm>
            <a:off x="1500166" y="2928934"/>
            <a:ext cx="207170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מלבן 23"/>
          <p:cNvSpPr/>
          <p:nvPr/>
        </p:nvSpPr>
        <p:spPr>
          <a:xfrm>
            <a:off x="5500694" y="2500306"/>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מלבן 22"/>
          <p:cNvSpPr/>
          <p:nvPr/>
        </p:nvSpPr>
        <p:spPr>
          <a:xfrm>
            <a:off x="6429388" y="2000240"/>
            <a:ext cx="242889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מלבן 21"/>
          <p:cNvSpPr/>
          <p:nvPr/>
        </p:nvSpPr>
        <p:spPr>
          <a:xfrm>
            <a:off x="5572132" y="121442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p:nvPr>
        </p:nvSpPr>
        <p:spPr>
          <a:xfrm>
            <a:off x="0" y="2071678"/>
            <a:ext cx="8815422" cy="1470025"/>
          </a:xfrm>
        </p:spPr>
        <p:txBody>
          <a:bodyPr>
            <a:noAutofit/>
          </a:bodyPr>
          <a:lstStyle/>
          <a:p>
            <a:pPr algn="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smtClean="0"/>
              <a:t>                        </a:t>
            </a:r>
            <a:r>
              <a:rPr lang="he-IL" sz="2800" b="1" dirty="0" smtClean="0">
                <a:latin typeface="David" pitchFamily="34" charset="-79"/>
                <a:cs typeface="David" pitchFamily="34" charset="-79"/>
              </a:rPr>
              <a:t>נָחָשׁ </a:t>
            </a:r>
            <a:r>
              <a:rPr lang="he-IL" sz="2800" b="1" dirty="0">
                <a:latin typeface="David" pitchFamily="34" charset="-79"/>
                <a:cs typeface="David" pitchFamily="34" charset="-79"/>
              </a:rPr>
              <a:t>'קוֹבְּרַת הַמִּשְׁקָפַיִם'</a:t>
            </a:r>
            <a:r>
              <a:rPr lang="en-US" sz="2800" b="1" dirty="0">
                <a:latin typeface="David" pitchFamily="34" charset="-79"/>
                <a:cs typeface="David" pitchFamily="34" charset="-79"/>
              </a:rPr>
              <a:t/>
            </a:r>
            <a:br>
              <a:rPr lang="en-US" sz="2800" b="1" dirty="0">
                <a:latin typeface="David" pitchFamily="34" charset="-79"/>
                <a:cs typeface="David" pitchFamily="34" charset="-79"/>
              </a:rPr>
            </a:br>
            <a:r>
              <a:rPr lang="he-IL" sz="2800" b="1" dirty="0">
                <a:latin typeface="David" pitchFamily="34" charset="-79"/>
                <a:cs typeface="David" pitchFamily="34" charset="-79"/>
              </a:rPr>
              <a:t>נָחָשׁ 'קוֹבְּרַת הַמִּשְׁקָפַיִם' שַׁיָּךְ </a:t>
            </a:r>
            <a:r>
              <a:rPr lang="he-IL" sz="2800" b="1" dirty="0" err="1">
                <a:latin typeface="David" pitchFamily="34" charset="-79"/>
                <a:cs typeface="David" pitchFamily="34" charset="-79"/>
              </a:rPr>
              <a:t>לְסו</a:t>
            </a:r>
            <a:r>
              <a:rPr lang="he-IL" sz="2800" b="1" dirty="0">
                <a:latin typeface="David" pitchFamily="34" charset="-79"/>
                <a:cs typeface="David" pitchFamily="34" charset="-79"/>
              </a:rPr>
              <a:t>ּג שֶׁל נְחָשִׁים גְּדוֹלִים, אַרְסִיים, </a:t>
            </a:r>
            <a:r>
              <a:rPr lang="he-IL" sz="2800" b="1" dirty="0" smtClean="0">
                <a:latin typeface="David" pitchFamily="34" charset="-79"/>
                <a:cs typeface="David" pitchFamily="34" charset="-79"/>
              </a:rPr>
              <a:t>וּמְסֻכָּנִים.</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מָצוּי </a:t>
            </a:r>
            <a:r>
              <a:rPr lang="he-IL" sz="2800" b="1" dirty="0">
                <a:latin typeface="David" pitchFamily="34" charset="-79"/>
                <a:cs typeface="David" pitchFamily="34" charset="-79"/>
              </a:rPr>
              <a:t>בְּהוֹדוּ, בְּיַבֶּשֶׁת </a:t>
            </a:r>
            <a:r>
              <a:rPr lang="he-IL" sz="2800" b="1" dirty="0" err="1">
                <a:latin typeface="David" pitchFamily="34" charset="-79"/>
                <a:cs typeface="David" pitchFamily="34" charset="-79"/>
              </a:rPr>
              <a:t>אַסְ</a:t>
            </a:r>
            <a:r>
              <a:rPr lang="he-IL" sz="2800" b="1" dirty="0">
                <a:latin typeface="David" pitchFamily="34" charset="-79"/>
                <a:cs typeface="David" pitchFamily="34" charset="-79"/>
              </a:rPr>
              <a:t>יָה.</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נָחָשׁ 'קוֹבְּרַת הַמִּשְׁקָפַיִם' הוּא נָחָשׁ אַרְסִי </a:t>
            </a:r>
            <a:r>
              <a:rPr lang="he-IL" sz="2800" b="1" dirty="0" err="1">
                <a:latin typeface="David" pitchFamily="34" charset="-79"/>
                <a:cs typeface="David" pitchFamily="34" charset="-79"/>
              </a:rPr>
              <a:t>מְא</a:t>
            </a:r>
            <a:r>
              <a:rPr lang="he-IL" sz="2800" b="1" dirty="0">
                <a:latin typeface="David" pitchFamily="34" charset="-79"/>
                <a:cs typeface="David" pitchFamily="34" charset="-79"/>
              </a:rPr>
              <a:t>ֹד.</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בִּשְׁעַת </a:t>
            </a:r>
            <a:r>
              <a:rPr lang="he-IL" sz="2800" b="1" dirty="0" err="1">
                <a:latin typeface="David" pitchFamily="34" charset="-79"/>
                <a:cs typeface="David" pitchFamily="34" charset="-79"/>
              </a:rPr>
              <a:t>סַכָּנ</a:t>
            </a:r>
            <a:r>
              <a:rPr lang="he-IL" sz="2800" b="1" dirty="0">
                <a:latin typeface="David" pitchFamily="34" charset="-79"/>
                <a:cs typeface="David" pitchFamily="34" charset="-79"/>
              </a:rPr>
              <a:t>ָה, לְשׁ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הֲגַנָּה </a:t>
            </a:r>
            <a:r>
              <a:rPr lang="he-IL" sz="2800" b="1" dirty="0" err="1">
                <a:latin typeface="David" pitchFamily="34" charset="-79"/>
                <a:cs typeface="David" pitchFamily="34" charset="-79"/>
              </a:rPr>
              <a:t>וּלְ</a:t>
            </a:r>
            <a:r>
              <a:rPr lang="he-IL" sz="2800" b="1" dirty="0">
                <a:latin typeface="David" pitchFamily="34" charset="-79"/>
                <a:cs typeface="David" pitchFamily="34" charset="-79"/>
              </a:rPr>
              <a:t>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הַתְקָפָה, </a:t>
            </a:r>
            <a:r>
              <a:rPr lang="he-IL" sz="2800" b="1" dirty="0" smtClean="0">
                <a:latin typeface="David" pitchFamily="34" charset="-79"/>
                <a:cs typeface="David" pitchFamily="34" charset="-79"/>
              </a:rPr>
              <a:t>                       </a:t>
            </a:r>
            <a:r>
              <a:rPr lang="he-IL" sz="2800" b="1" dirty="0" err="1" smtClean="0">
                <a:latin typeface="David" pitchFamily="34" charset="-79"/>
                <a:cs typeface="David" pitchFamily="34" charset="-79"/>
              </a:rPr>
              <a:t>    </a:t>
            </a:r>
            <a:r>
              <a:rPr lang="he-IL" sz="2800" b="1" dirty="0" smtClean="0">
                <a:latin typeface="David" pitchFamily="34" charset="-79"/>
                <a:cs typeface="David" pitchFamily="34" charset="-79"/>
              </a:rPr>
              <a:t>מִזְדַּקֵּף </a:t>
            </a:r>
            <a:r>
              <a:rPr lang="he-IL" sz="2800" b="1" dirty="0">
                <a:latin typeface="David" pitchFamily="34" charset="-79"/>
                <a:cs typeface="David" pitchFamily="34" charset="-79"/>
              </a:rPr>
              <a:t>וּמַרְחִיב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כְּ</a:t>
            </a:r>
            <a:r>
              <a:rPr lang="he-IL" sz="2800" b="1" dirty="0">
                <a:latin typeface="David" pitchFamily="34" charset="-79"/>
                <a:cs typeface="David" pitchFamily="34" charset="-79"/>
              </a:rPr>
              <a:t>דֵי לְהַפְחִיד אֶת הָאוֹיֵב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כְּשֶׁנָּחָשׁ 'קוֹבְּרַת הַמִּשְׁקָפַיִם</a:t>
            </a:r>
            <a:r>
              <a:rPr lang="he-IL" sz="2800" b="1" dirty="0" err="1" smtClean="0">
                <a:latin typeface="David" pitchFamily="34" charset="-79"/>
                <a:cs typeface="David" pitchFamily="34" charset="-79"/>
              </a:rPr>
              <a:t>' </a:t>
            </a:r>
            <a:r>
              <a:rPr lang="he-IL" sz="2800" b="1" dirty="0">
                <a:latin typeface="David" pitchFamily="34" charset="-79"/>
                <a:cs typeface="David" pitchFamily="34" charset="-79"/>
              </a:rPr>
              <a:t>מִזְדַּקֵּף </a:t>
            </a:r>
            <a:r>
              <a:rPr lang="he-IL" sz="2800" b="1" dirty="0" err="1">
                <a:latin typeface="David" pitchFamily="34" charset="-79"/>
                <a:cs typeface="David" pitchFamily="34" charset="-79"/>
              </a:rPr>
              <a:t>וּמַרְחִי</a:t>
            </a:r>
            <a:r>
              <a:rPr lang="he-IL" sz="2800" b="1" dirty="0">
                <a:latin typeface="David" pitchFamily="34" charset="-79"/>
                <a:cs typeface="David" pitchFamily="34" charset="-79"/>
              </a:rPr>
              <a:t>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נוֹצ</a:t>
            </a:r>
            <a:r>
              <a:rPr lang="he-IL" sz="2800" b="1" dirty="0">
                <a:latin typeface="David" pitchFamily="34" charset="-79"/>
                <a:cs typeface="David" pitchFamily="34" charset="-79"/>
              </a:rPr>
              <a:t>ַר עַל הָעוֹרֵף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 צִיּוּר </a:t>
            </a:r>
            <a:r>
              <a:rPr lang="he-IL" sz="2800" b="1" dirty="0" err="1">
                <a:latin typeface="David" pitchFamily="34" charset="-79"/>
                <a:cs typeface="David" pitchFamily="34" charset="-79"/>
              </a:rPr>
              <a:t>שׁ</a:t>
            </a:r>
            <a:r>
              <a:rPr lang="he-IL" sz="2800" b="1" dirty="0">
                <a:latin typeface="David" pitchFamily="34" charset="-79"/>
                <a:cs typeface="David" pitchFamily="34" charset="-79"/>
              </a:rPr>
              <a:t>ֶל מִשְׁקָפַיִם, </a:t>
            </a:r>
            <a:r>
              <a:rPr lang="he-IL" sz="2800" b="1" dirty="0" err="1">
                <a:latin typeface="David" pitchFamily="34" charset="-79"/>
                <a:cs typeface="David" pitchFamily="34" charset="-79"/>
              </a:rPr>
              <a:t>וּמִכ</a:t>
            </a:r>
            <a:r>
              <a:rPr lang="he-IL" sz="2800" b="1" dirty="0">
                <a:latin typeface="David" pitchFamily="34" charset="-79"/>
                <a:cs typeface="David" pitchFamily="34" charset="-79"/>
              </a:rPr>
              <a:t>ָּא</a:t>
            </a:r>
            <a:r>
              <a:rPr lang="he-IL" sz="2800" b="1" dirty="0" err="1">
                <a:latin typeface="David" pitchFamily="34" charset="-79"/>
                <a:cs typeface="David" pitchFamily="34" charset="-79"/>
              </a:rPr>
              <a:t>ן </a:t>
            </a:r>
            <a:r>
              <a:rPr lang="he-IL" sz="2800" b="1" dirty="0">
                <a:latin typeface="David" pitchFamily="34" charset="-79"/>
                <a:cs typeface="David" pitchFamily="34" charset="-79"/>
              </a:rPr>
              <a:t>שְׁמוֹ.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יש                         שִׁנֵי </a:t>
            </a:r>
            <a:r>
              <a:rPr lang="he-IL" sz="2800" b="1" dirty="0">
                <a:latin typeface="David" pitchFamily="34" charset="-79"/>
                <a:cs typeface="David" pitchFamily="34" charset="-79"/>
              </a:rPr>
              <a:t>אֶרֶס, שֶׁמֵּאֲחוֹרֵיהֶן יֵשׁ כְּשָׁלֹשׁ שִׁנּ</a:t>
            </a:r>
            <a:r>
              <a:rPr lang="he-IL" sz="2800" b="1" dirty="0" err="1">
                <a:latin typeface="David" pitchFamily="34" charset="-79"/>
                <a:cs typeface="David" pitchFamily="34" charset="-79"/>
              </a:rPr>
              <a:t>ַיִם </a:t>
            </a:r>
            <a:r>
              <a:rPr lang="he-IL" sz="2800" b="1" dirty="0">
                <a:latin typeface="David" pitchFamily="34" charset="-79"/>
                <a:cs typeface="David" pitchFamily="34" charset="-79"/>
              </a:rPr>
              <a:t>רְגִילוֹת.</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dirty="0" smtClean="0">
                <a:latin typeface="David" pitchFamily="34" charset="-79"/>
                <a:cs typeface="David" pitchFamily="34" charset="-79"/>
              </a:rPr>
              <a:t>                           </a:t>
            </a:r>
            <a:r>
              <a:rPr lang="he-IL" sz="2800" b="1" dirty="0" smtClean="0">
                <a:latin typeface="David" pitchFamily="34" charset="-79"/>
                <a:cs typeface="David" pitchFamily="34" charset="-79"/>
              </a:rPr>
              <a:t>קְטַנּוֹת,                         </a:t>
            </a:r>
            <a:r>
              <a:rPr lang="he-IL" sz="2800" b="1" dirty="0" err="1" smtClean="0">
                <a:latin typeface="David" pitchFamily="34" charset="-79"/>
                <a:cs typeface="David" pitchFamily="34" charset="-79"/>
              </a:rPr>
              <a:t>מְעֻ</a:t>
            </a:r>
            <a:r>
              <a:rPr lang="he-IL" sz="2800" b="1" dirty="0" smtClean="0">
                <a:latin typeface="David" pitchFamily="34" charset="-79"/>
                <a:cs typeface="David" pitchFamily="34" charset="-79"/>
              </a:rPr>
              <a:t>גָּל </a:t>
            </a:r>
            <a:r>
              <a:rPr lang="he-IL" sz="2800" b="1" dirty="0" err="1" smtClean="0">
                <a:latin typeface="David" pitchFamily="34" charset="-79"/>
                <a:cs typeface="David" pitchFamily="34" charset="-79"/>
              </a:rPr>
              <a:t>ו</a:t>
            </a:r>
            <a:r>
              <a:rPr lang="he-IL" sz="2800" b="1" dirty="0" smtClean="0">
                <a:latin typeface="David" pitchFamily="34" charset="-79"/>
                <a:cs typeface="David" pitchFamily="34" charset="-79"/>
              </a:rPr>
              <a:t>ְ                                </a:t>
            </a:r>
            <a:br>
              <a:rPr lang="he-IL" sz="2800" b="1" dirty="0" smtClean="0">
                <a:latin typeface="David" pitchFamily="34" charset="-79"/>
                <a:cs typeface="David" pitchFamily="34" charset="-79"/>
              </a:rPr>
            </a:br>
            <a:r>
              <a:rPr lang="he-IL" sz="2800" b="1" dirty="0" smtClean="0">
                <a:latin typeface="David" pitchFamily="34" charset="-79"/>
                <a:cs typeface="David" pitchFamily="34" charset="-79"/>
              </a:rPr>
              <a:t>  חָלַק.</a:t>
            </a:r>
            <a:r>
              <a:rPr lang="he-IL" sz="2800" b="1" dirty="0" smtClean="0">
                <a:latin typeface="Calibri" pitchFamily="34" charset="0"/>
                <a:ea typeface="Calibri" pitchFamily="34" charset="0"/>
                <a:cs typeface="David" pitchFamily="34" charset="-79"/>
              </a:rPr>
              <a:t> </a:t>
            </a:r>
            <a:r>
              <a:rPr lang="en-US" sz="2800" dirty="0"/>
              <a:t/>
            </a:r>
            <a:br>
              <a:rPr lang="en-US" sz="2800" dirty="0"/>
            </a:br>
            <a:r>
              <a:rPr lang="en-US" sz="2800" dirty="0"/>
              <a:t/>
            </a:r>
            <a:br>
              <a:rPr lang="en-US" sz="2800" dirty="0"/>
            </a:br>
            <a:endParaRPr lang="he-IL" sz="2800" dirty="0"/>
          </a:p>
        </p:txBody>
      </p:sp>
      <p:pic>
        <p:nvPicPr>
          <p:cNvPr id="1026" name="Picture 2" descr="MCj03296830000[1]"/>
          <p:cNvPicPr>
            <a:picLocks noChangeAspect="1" noChangeArrowheads="1"/>
          </p:cNvPicPr>
          <p:nvPr/>
        </p:nvPicPr>
        <p:blipFill>
          <a:blip r:embed="rId3" cstate="print"/>
          <a:srcRect/>
          <a:stretch>
            <a:fillRect/>
          </a:stretch>
        </p:blipFill>
        <p:spPr bwMode="auto">
          <a:xfrm>
            <a:off x="214282" y="1643050"/>
            <a:ext cx="1010247" cy="798307"/>
          </a:xfrm>
          <a:prstGeom prst="rect">
            <a:avLst/>
          </a:prstGeom>
          <a:noFill/>
          <a:ln w="9525">
            <a:noFill/>
            <a:miter lim="800000"/>
            <a:headEnd/>
            <a:tailEnd/>
          </a:ln>
        </p:spPr>
      </p:pic>
      <p:sp>
        <p:nvSpPr>
          <p:cNvPr id="13" name="מלבן 12"/>
          <p:cNvSpPr/>
          <p:nvPr/>
        </p:nvSpPr>
        <p:spPr>
          <a:xfrm>
            <a:off x="3786182" y="5000636"/>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857224"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1500166" y="6072206"/>
            <a:ext cx="808234"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עֵינָיו</a:t>
            </a:r>
            <a:endParaRPr lang="he-IL" sz="2800" dirty="0"/>
          </a:p>
        </p:txBody>
      </p:sp>
      <p:sp>
        <p:nvSpPr>
          <p:cNvPr id="19" name="מלבן 18"/>
          <p:cNvSpPr/>
          <p:nvPr/>
        </p:nvSpPr>
        <p:spPr>
          <a:xfrm>
            <a:off x="5643570" y="6072206"/>
            <a:ext cx="692818"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גּוּפוֹ</a:t>
            </a:r>
            <a:endParaRPr lang="he-IL" sz="2800" dirty="0"/>
          </a:p>
        </p:txBody>
      </p:sp>
      <p:sp>
        <p:nvSpPr>
          <p:cNvPr id="20" name="מלבן 19"/>
          <p:cNvSpPr/>
          <p:nvPr/>
        </p:nvSpPr>
        <p:spPr>
          <a:xfrm>
            <a:off x="7072330" y="4572008"/>
            <a:ext cx="734314" cy="523220"/>
          </a:xfrm>
          <a:prstGeom prst="rect">
            <a:avLst/>
          </a:prstGeom>
        </p:spPr>
        <p:txBody>
          <a:bodyPr wrap="square">
            <a:spAutoFit/>
          </a:bodyPr>
          <a:lstStyle/>
          <a:p>
            <a:pPr algn="ctr"/>
            <a:r>
              <a:rPr lang="he-IL" sz="2800" b="1" dirty="0" smtClean="0">
                <a:latin typeface="Calibri" pitchFamily="34" charset="0"/>
                <a:ea typeface="Calibri" pitchFamily="34" charset="0"/>
                <a:cs typeface="David" pitchFamily="34" charset="-79"/>
              </a:rPr>
              <a:t>לוֹ</a:t>
            </a:r>
            <a:endParaRPr lang="he-IL" sz="2800" dirty="0"/>
          </a:p>
        </p:txBody>
      </p:sp>
      <p:sp>
        <p:nvSpPr>
          <p:cNvPr id="21" name="מלבן 20"/>
          <p:cNvSpPr/>
          <p:nvPr/>
        </p:nvSpPr>
        <p:spPr>
          <a:xfrm>
            <a:off x="7500958" y="6072206"/>
            <a:ext cx="800219"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עוֹרוֹ </a:t>
            </a:r>
            <a:endParaRPr lang="he-IL" sz="2800" dirty="0"/>
          </a:p>
        </p:txBody>
      </p:sp>
      <p:sp>
        <p:nvSpPr>
          <p:cNvPr id="30" name="מלבן 29"/>
          <p:cNvSpPr/>
          <p:nvPr/>
        </p:nvSpPr>
        <p:spPr>
          <a:xfrm>
            <a:off x="2285984" y="2857496"/>
            <a:ext cx="691215"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הוּא</a:t>
            </a:r>
            <a:endParaRPr lang="he-IL" sz="2800" dirty="0"/>
          </a:p>
        </p:txBody>
      </p:sp>
      <p:sp>
        <p:nvSpPr>
          <p:cNvPr id="32" name="מלבן 31"/>
          <p:cNvSpPr/>
          <p:nvPr/>
        </p:nvSpPr>
        <p:spPr>
          <a:xfrm>
            <a:off x="7143768" y="1928802"/>
            <a:ext cx="1157689" cy="523220"/>
          </a:xfrm>
          <a:prstGeom prst="rect">
            <a:avLst/>
          </a:prstGeom>
        </p:spPr>
        <p:txBody>
          <a:bodyPr wrap="square">
            <a:spAutoFit/>
          </a:bodyPr>
          <a:lstStyle/>
          <a:p>
            <a:r>
              <a:rPr lang="he-IL" sz="2800" b="1" dirty="0" smtClean="0">
                <a:latin typeface="Calibri" pitchFamily="34" charset="0"/>
                <a:ea typeface="Calibri" pitchFamily="34" charset="0"/>
                <a:cs typeface="David" pitchFamily="34" charset="-79"/>
              </a:rPr>
              <a:t>נָחָשׁ </a:t>
            </a:r>
            <a:r>
              <a:rPr lang="he-IL" sz="2800" b="1" dirty="0" err="1" smtClean="0">
                <a:latin typeface="Calibri" pitchFamily="34" charset="0"/>
                <a:ea typeface="Calibri" pitchFamily="34" charset="0"/>
                <a:cs typeface="David" pitchFamily="34" charset="-79"/>
              </a:rPr>
              <a:t>זֶ</a:t>
            </a:r>
            <a:r>
              <a:rPr lang="he-IL" sz="2800" b="1" dirty="0" smtClean="0">
                <a:latin typeface="Calibri" pitchFamily="34" charset="0"/>
                <a:ea typeface="Calibri" pitchFamily="34" charset="0"/>
                <a:cs typeface="David" pitchFamily="34" charset="-79"/>
              </a:rPr>
              <a:t>ה</a:t>
            </a:r>
            <a:endParaRPr lang="he-IL" sz="2800" dirty="0"/>
          </a:p>
        </p:txBody>
      </p:sp>
      <p:sp>
        <p:nvSpPr>
          <p:cNvPr id="29" name="חץ שמאלה 28">
            <a:hlinkClick r:id="rId4" action="ppaction://hlinksldjump"/>
          </p:cNvPr>
          <p:cNvSpPr/>
          <p:nvPr/>
        </p:nvSpPr>
        <p:spPr>
          <a:xfrm>
            <a:off x="0" y="6000768"/>
            <a:ext cx="642942" cy="64294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3.33333E-6 -3.3526E-6 C 0.00364 -0.01618 0.0026 -0.01017 3.33333E-6 -0.04092 C -0.00035 -0.04393 -0.00191 -0.04647 -0.00261 -0.04948 C -0.00313 -0.05109 -0.00295 -0.05271 -0.004 -0.05364 C -0.00782 -0.05826 -0.00591 -0.05572 -0.0092 -0.06127 C -0.01077 -0.06612 -0.0125 -0.06913 -0.0158 -0.07283 C -0.0191 -0.08346 -0.01459 -0.07052 -0.02101 -0.08138 C -0.0217 -0.08277 -0.0217 -0.08439 -0.0224 -0.08578 C -0.02309 -0.0874 -0.02414 -0.08855 -0.025 -0.09017 C -0.02743 -0.09849 -0.02848 -0.10451 -0.0342 -0.11029 C -0.03611 -0.11653 -0.03889 -0.12277 -0.04219 -0.12786 C -0.0467 -0.14335 -0.03941 -0.12 -0.04601 -0.13664 C -0.0474 -0.14034 -0.05018 -0.15491 -0.05261 -0.15838 C -0.05365 -0.15977 -0.05521 -0.16023 -0.05643 -0.16092 C -0.05729 -0.15838 -0.05938 -0.15537 -0.05903 -0.15237 C -0.05747 -0.14196 -0.05539 -0.13086 -0.04983 -0.12208 C -0.04688 -0.11167 -0.04879 -0.11583 -0.04479 -0.1089 C -0.04323 -0.10335 -0.04045 -0.09711 -0.03681 -0.09294 C -0.03542 -0.08809 -0.03368 -0.08485 -0.03021 -0.08138 C -0.02778 -0.07329 -0.02344 -0.06844 -0.01841 -0.06266 C -0.01372 -0.04693 -0.0217 -0.07052 -0.0132 -0.05549 C -0.01302 -0.05503 -0.0099 -0.04462 -0.0092 -0.04208 C -0.00782 -0.03768 -0.00747 -0.0319 -0.00539 -0.02774 C -0.00469 -0.02636 -0.00295 -0.02497 -0.00261 -0.02335 C -0.00122 -0.01572 -0.00087 -0.00809 3.33333E-6 -3.3526E-6 Z " pathEditMode="relative" rAng="0" ptsTypes="fffffffffffffffffffffffff">
                                      <p:cBhvr>
                                        <p:cTn id="6" dur="2000" fill="hold"/>
                                        <p:tgtEl>
                                          <p:spTgt spid="21"/>
                                        </p:tgtEl>
                                        <p:attrNameLst>
                                          <p:attrName>ppt_x</p:attrName>
                                          <p:attrName>ppt_y</p:attrName>
                                        </p:attrNameLst>
                                      </p:cBhvr>
                                      <p:rCtr x="-2800" y="-8000"/>
                                    </p:animMotion>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0.01164 -0.02474 C -0.00834 -0.03815 -0.00504 -0.05272 0.00486 -0.06428 C 0.01024 -0.077 0.00607 -0.07237 0.01406 -0.07931 C 0.01823 -0.08948 0.03246 -0.0985 0.04496 -0.10174 C 0.05052 -0.10682 0.05573 -0.10914 0.06371 -0.11122 C 0.07205 -0.11792 0.07639 -0.11723 0.08489 -0.12255 C 0.09166 -0.12671 0.09323 -0.12971 0.10156 -0.13203 C 0.10746 -0.13665 0.11423 -0.13711 0.12066 -0.14127 C 0.12743 -0.14567 0.13107 -0.14867 0.13958 -0.15075 C 0.14548 -0.15815 0.15451 -0.16023 0.16302 -0.16578 C 0.16944 -0.17018 0.171 -0.17318 0.17951 -0.17526 C 0.18142 -0.17734 0.18576 -0.18335 0.18923 -0.18474 C 0.19357 -0.18659 0.20347 -0.18844 0.20347 -0.18844 C 0.1993 -0.17364 0.19375 -0.15399 0.17725 -0.1452 C 0.16996 -0.13642 0.16146 -0.12763 0.14878 -0.1244 C 0.1434 -0.11815 0.14166 -0.11561 0.13229 -0.11307 C 0.11632 -0.10035 0.13402 -0.11283 0.11805 -0.10567 C 0.09375 -0.0948 0.11319 -0.10035 0.09687 -0.09619 C 0.08698 -0.09087 0.07934 -0.08555 0.0684 -0.08116 C 0.06475 -0.07191 0.05503 -0.0659 0.04722 -0.0585 C 0.03489 -0.04648 0.02291 -0.02729 0.00711 -0.01896 C 0.00555 -0.01526 0.00382 -0.01133 0.00225 -0.00763 C 0.00121 -0.00509 3.33333E-6 2.19653E-6 3.33333E-6 2.19653E-6 " pathEditMode="relative" rAng="0" ptsTypes="ffffffffffffffffffffffA">
                                      <p:cBhvr>
                                        <p:cTn id="11" dur="2000" fill="hold"/>
                                        <p:tgtEl>
                                          <p:spTgt spid="19"/>
                                        </p:tgtEl>
                                        <p:attrNameLst>
                                          <p:attrName>ppt_x</p:attrName>
                                          <p:attrName>ppt_y</p:attrName>
                                        </p:attrNameLst>
                                      </p:cBhvr>
                                      <p:rCtr x="10700" y="-7000"/>
                                    </p:animMotion>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16"/>
                    </p:tgtEl>
                  </p:cond>
                </p:stCondLst>
                <p:endSync evt="end" delay="0">
                  <p:rtn val="all"/>
                </p:endSync>
                <p:childTnLst>
                  <p:par>
                    <p:cTn id="13" fill="hold">
                      <p:stCondLst>
                        <p:cond delay="0"/>
                      </p:stCondLst>
                      <p:childTnLst>
                        <p:par>
                          <p:cTn id="14" fill="hold">
                            <p:stCondLst>
                              <p:cond delay="0"/>
                            </p:stCondLst>
                            <p:childTnLst>
                              <p:par>
                                <p:cTn id="15" presetID="0" presetClass="path" presetSubtype="0" accel="50000" decel="50000" fill="hold" grpId="0" nodeType="clickEffect">
                                  <p:stCondLst>
                                    <p:cond delay="0"/>
                                  </p:stCondLst>
                                  <p:childTnLst>
                                    <p:animMotion origin="layout" path="M 2.77778E-7 -3.3526E-6 C 0.01128 -0.01225 0.025 -0.0215 0.03872 -0.02797 C 0.04549 -0.03491 0.05382 -0.03653 0.06128 -0.04185 C 0.07569 -0.05248 0.08924 -0.05896 0.10486 -0.06543 C 0.11302 -0.06867 0.12031 -0.07491 0.12899 -0.07699 C 0.14497 -0.08092 0.16128 -0.08069 0.17726 -0.08393 C 0.18872 -0.08624 0.2 -0.09109 0.21111 -0.09572 C 0.26753 -0.09202 0.32205 -0.08346 0.37865 -0.08162 C 0.40729 -0.07953 0.40712 -0.07792 0.43681 -0.08162 C 0.44948 -0.08323 0.46267 -0.08855 0.47552 -0.09086 C 0.48403 -0.09503 0.49271 -0.09456 0.50122 -0.09803 C 0.5125 -0.10266 0.52361 -0.1089 0.53507 -0.11214 C 0.54201 -0.11861 0.54878 -0.11792 0.55608 -0.12346 C 0.56441 -0.12994 0.56007 -0.12763 0.56892 -0.13063 C 0.57049 -0.13225 0.57222 -0.13341 0.57361 -0.13526 C 0.57552 -0.13734 0.57674 -0.14034 0.57865 -0.14219 C 0.57951 -0.14289 0.5875 -0.14659 0.58837 -0.14705 C 0.5941 -0.1526 0.60104 -0.15745 0.60747 -0.16092 C 0.62361 -0.15907 0.64375 -0.15768 0.65608 -0.13988 C 0.65694 -0.14034 0.66458 -0.14404 0.66545 -0.14474 C 0.66684 -0.14589 0.66753 -0.1482 0.66892 -0.14936 C 0.67778 -0.15676 0.67101 -0.14774 0.67517 -0.15399 " pathEditMode="relative" rAng="0" ptsTypes="fffffffffffffffffffffA">
                                      <p:cBhvr>
                                        <p:cTn id="16" dur="2000" fill="hold"/>
                                        <p:tgtEl>
                                          <p:spTgt spid="16"/>
                                        </p:tgtEl>
                                        <p:attrNameLst>
                                          <p:attrName>ppt_x</p:attrName>
                                          <p:attrName>ppt_y</p:attrName>
                                        </p:attrNameLst>
                                      </p:cBhvr>
                                      <p:rCtr x="33900" y="-8000"/>
                                    </p:animMotion>
                                  </p:childTnLst>
                                </p:cTn>
                              </p:par>
                            </p:childTnLst>
                          </p:cTn>
                        </p:par>
                      </p:childTnLst>
                    </p:cTn>
                  </p:par>
                </p:childTnLst>
              </p:cTn>
              <p:nextCondLst>
                <p:cond evt="onClick" delay="0">
                  <p:tgtEl>
                    <p:spTgt spid="16"/>
                  </p:tgtEl>
                </p:cond>
              </p:nextCondLst>
            </p:seq>
          </p:childTnLst>
        </p:cTn>
      </p:par>
    </p:tnLst>
    <p:bldLst>
      <p:bldP spid="16" grpId="0"/>
      <p:bldP spid="19" grpId="0"/>
      <p:bldP spid="21"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מלבן 30"/>
          <p:cNvSpPr/>
          <p:nvPr/>
        </p:nvSpPr>
        <p:spPr>
          <a:xfrm>
            <a:off x="1214414" y="6000768"/>
            <a:ext cx="7358114" cy="642942"/>
          </a:xfrm>
          <a:prstGeom prst="rect">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he-IL"/>
          </a:p>
        </p:txBody>
      </p:sp>
      <p:sp>
        <p:nvSpPr>
          <p:cNvPr id="28" name="מלבן 27"/>
          <p:cNvSpPr/>
          <p:nvPr/>
        </p:nvSpPr>
        <p:spPr>
          <a:xfrm>
            <a:off x="6786578"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7" name="מלבן 26"/>
          <p:cNvSpPr/>
          <p:nvPr/>
        </p:nvSpPr>
        <p:spPr>
          <a:xfrm>
            <a:off x="6429388" y="4572008"/>
            <a:ext cx="171451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6" name="מלבן 25"/>
          <p:cNvSpPr/>
          <p:nvPr/>
        </p:nvSpPr>
        <p:spPr>
          <a:xfrm>
            <a:off x="5214942" y="371475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5" name="מלבן 24"/>
          <p:cNvSpPr/>
          <p:nvPr/>
        </p:nvSpPr>
        <p:spPr>
          <a:xfrm>
            <a:off x="1500166" y="2928934"/>
            <a:ext cx="207170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4" name="מלבן 23"/>
          <p:cNvSpPr/>
          <p:nvPr/>
        </p:nvSpPr>
        <p:spPr>
          <a:xfrm>
            <a:off x="5500694" y="2500306"/>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3" name="מלבן 22"/>
          <p:cNvSpPr/>
          <p:nvPr/>
        </p:nvSpPr>
        <p:spPr>
          <a:xfrm>
            <a:off x="6429388" y="2000240"/>
            <a:ext cx="2428892"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2" name="מלבן 21"/>
          <p:cNvSpPr/>
          <p:nvPr/>
        </p:nvSpPr>
        <p:spPr>
          <a:xfrm>
            <a:off x="5572132" y="1214422"/>
            <a:ext cx="3357586"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2" name="כותרת 1"/>
          <p:cNvSpPr>
            <a:spLocks noGrp="1"/>
          </p:cNvSpPr>
          <p:nvPr>
            <p:ph type="ctrTitle"/>
          </p:nvPr>
        </p:nvSpPr>
        <p:spPr>
          <a:xfrm>
            <a:off x="0" y="2071678"/>
            <a:ext cx="8815422" cy="1470025"/>
          </a:xfrm>
        </p:spPr>
        <p:txBody>
          <a:bodyPr>
            <a:noAutofit/>
          </a:bodyPr>
          <a:lstStyle/>
          <a:p>
            <a:pPr algn="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a:t/>
            </a:r>
            <a:br>
              <a:rPr lang="he-IL" sz="2400" b="1" dirty="0"/>
            </a:br>
            <a:r>
              <a:rPr lang="he-IL" sz="2400" b="1" dirty="0" smtClean="0"/>
              <a:t/>
            </a:r>
            <a:br>
              <a:rPr lang="he-IL" sz="2400" b="1" dirty="0" smtClean="0"/>
            </a:br>
            <a:r>
              <a:rPr lang="he-IL" sz="2400" b="1" dirty="0" smtClean="0"/>
              <a:t>                        </a:t>
            </a:r>
            <a:r>
              <a:rPr lang="he-IL" sz="2800" b="1" dirty="0" smtClean="0">
                <a:latin typeface="David" pitchFamily="34" charset="-79"/>
                <a:cs typeface="David" pitchFamily="34" charset="-79"/>
              </a:rPr>
              <a:t>נָחָשׁ </a:t>
            </a:r>
            <a:r>
              <a:rPr lang="he-IL" sz="2800" b="1" dirty="0">
                <a:latin typeface="David" pitchFamily="34" charset="-79"/>
                <a:cs typeface="David" pitchFamily="34" charset="-79"/>
              </a:rPr>
              <a:t>'קוֹבְּרַת הַמִּשְׁקָפַיִם'</a:t>
            </a:r>
            <a:r>
              <a:rPr lang="en-US" sz="2800" b="1" dirty="0">
                <a:latin typeface="David" pitchFamily="34" charset="-79"/>
                <a:cs typeface="David" pitchFamily="34" charset="-79"/>
              </a:rPr>
              <a:t/>
            </a:r>
            <a:br>
              <a:rPr lang="en-US" sz="2800" b="1" dirty="0">
                <a:latin typeface="David" pitchFamily="34" charset="-79"/>
                <a:cs typeface="David" pitchFamily="34" charset="-79"/>
              </a:rPr>
            </a:br>
            <a:r>
              <a:rPr lang="he-IL" sz="2800" b="1" dirty="0">
                <a:latin typeface="David" pitchFamily="34" charset="-79"/>
                <a:cs typeface="David" pitchFamily="34" charset="-79"/>
              </a:rPr>
              <a:t>נָחָשׁ 'קוֹבְּרַת הַמִּשְׁקָפַיִם' שַׁיָּךְ </a:t>
            </a:r>
            <a:r>
              <a:rPr lang="he-IL" sz="2800" b="1" dirty="0" err="1">
                <a:latin typeface="David" pitchFamily="34" charset="-79"/>
                <a:cs typeface="David" pitchFamily="34" charset="-79"/>
              </a:rPr>
              <a:t>לְסו</a:t>
            </a:r>
            <a:r>
              <a:rPr lang="he-IL" sz="2800" b="1" dirty="0">
                <a:latin typeface="David" pitchFamily="34" charset="-79"/>
                <a:cs typeface="David" pitchFamily="34" charset="-79"/>
              </a:rPr>
              <a:t>ּג שֶׁל נְחָשִׁים גְּדוֹלִים, אַרְסִיים, </a:t>
            </a:r>
            <a:r>
              <a:rPr lang="he-IL" sz="2800" b="1" dirty="0" smtClean="0">
                <a:latin typeface="David" pitchFamily="34" charset="-79"/>
                <a:cs typeface="David" pitchFamily="34" charset="-79"/>
              </a:rPr>
              <a:t>וּמְסֻכָּנִים.</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מָצוּי </a:t>
            </a:r>
            <a:r>
              <a:rPr lang="he-IL" sz="2800" b="1" dirty="0">
                <a:latin typeface="David" pitchFamily="34" charset="-79"/>
                <a:cs typeface="David" pitchFamily="34" charset="-79"/>
              </a:rPr>
              <a:t>בְּהוֹדוּ, בְּיַבֶּשֶׁת </a:t>
            </a:r>
            <a:r>
              <a:rPr lang="he-IL" sz="2800" b="1" dirty="0" err="1">
                <a:latin typeface="David" pitchFamily="34" charset="-79"/>
                <a:cs typeface="David" pitchFamily="34" charset="-79"/>
              </a:rPr>
              <a:t>אַסְ</a:t>
            </a:r>
            <a:r>
              <a:rPr lang="he-IL" sz="2800" b="1" dirty="0">
                <a:latin typeface="David" pitchFamily="34" charset="-79"/>
                <a:cs typeface="David" pitchFamily="34" charset="-79"/>
              </a:rPr>
              <a:t>יָה.</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נָחָשׁ 'קוֹבְּרַת הַמִּשְׁקָפַיִם' הוּא נָחָשׁ אַרְסִי </a:t>
            </a:r>
            <a:r>
              <a:rPr lang="he-IL" sz="2800" b="1" dirty="0" err="1">
                <a:latin typeface="David" pitchFamily="34" charset="-79"/>
                <a:cs typeface="David" pitchFamily="34" charset="-79"/>
              </a:rPr>
              <a:t>מְא</a:t>
            </a:r>
            <a:r>
              <a:rPr lang="he-IL" sz="2800" b="1" dirty="0">
                <a:latin typeface="David" pitchFamily="34" charset="-79"/>
                <a:cs typeface="David" pitchFamily="34" charset="-79"/>
              </a:rPr>
              <a:t>ֹד.</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בִּשְׁעַת </a:t>
            </a:r>
            <a:r>
              <a:rPr lang="he-IL" sz="2800" b="1" dirty="0" err="1">
                <a:latin typeface="David" pitchFamily="34" charset="-79"/>
                <a:cs typeface="David" pitchFamily="34" charset="-79"/>
              </a:rPr>
              <a:t>סַכָּנ</a:t>
            </a:r>
            <a:r>
              <a:rPr lang="he-IL" sz="2800" b="1" dirty="0">
                <a:latin typeface="David" pitchFamily="34" charset="-79"/>
                <a:cs typeface="David" pitchFamily="34" charset="-79"/>
              </a:rPr>
              <a:t>ָה, לְשׁ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הֲגַנָּה </a:t>
            </a:r>
            <a:r>
              <a:rPr lang="he-IL" sz="2800" b="1" dirty="0" err="1">
                <a:latin typeface="David" pitchFamily="34" charset="-79"/>
                <a:cs typeface="David" pitchFamily="34" charset="-79"/>
              </a:rPr>
              <a:t>וּלְ</a:t>
            </a:r>
            <a:r>
              <a:rPr lang="he-IL" sz="2800" b="1" dirty="0">
                <a:latin typeface="David" pitchFamily="34" charset="-79"/>
                <a:cs typeface="David" pitchFamily="34" charset="-79"/>
              </a:rPr>
              <a:t>שֵׁ</a:t>
            </a:r>
            <a:r>
              <a:rPr lang="he-IL" sz="2800" b="1" dirty="0" err="1">
                <a:latin typeface="David" pitchFamily="34" charset="-79"/>
                <a:cs typeface="David" pitchFamily="34" charset="-79"/>
              </a:rPr>
              <a:t>ם </a:t>
            </a:r>
            <a:r>
              <a:rPr lang="he-IL" sz="2800" b="1" dirty="0">
                <a:latin typeface="David" pitchFamily="34" charset="-79"/>
                <a:cs typeface="David" pitchFamily="34" charset="-79"/>
              </a:rPr>
              <a:t>הַתְקָפָה, </a:t>
            </a:r>
            <a:r>
              <a:rPr lang="he-IL" sz="2800" b="1" dirty="0" smtClean="0">
                <a:latin typeface="David" pitchFamily="34" charset="-79"/>
                <a:cs typeface="David" pitchFamily="34" charset="-79"/>
              </a:rPr>
              <a:t>                       </a:t>
            </a:r>
            <a:r>
              <a:rPr lang="he-IL" sz="2800" b="1" dirty="0" err="1" smtClean="0">
                <a:latin typeface="David" pitchFamily="34" charset="-79"/>
                <a:cs typeface="David" pitchFamily="34" charset="-79"/>
              </a:rPr>
              <a:t>    </a:t>
            </a:r>
            <a:r>
              <a:rPr lang="he-IL" sz="2800" b="1" dirty="0" smtClean="0">
                <a:latin typeface="David" pitchFamily="34" charset="-79"/>
                <a:cs typeface="David" pitchFamily="34" charset="-79"/>
              </a:rPr>
              <a:t>מִזְדַּקֵּף </a:t>
            </a:r>
            <a:r>
              <a:rPr lang="he-IL" sz="2800" b="1" dirty="0">
                <a:latin typeface="David" pitchFamily="34" charset="-79"/>
                <a:cs typeface="David" pitchFamily="34" charset="-79"/>
              </a:rPr>
              <a:t>וּמַרְחִיב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כְּ</a:t>
            </a:r>
            <a:r>
              <a:rPr lang="he-IL" sz="2800" b="1" dirty="0">
                <a:latin typeface="David" pitchFamily="34" charset="-79"/>
                <a:cs typeface="David" pitchFamily="34" charset="-79"/>
              </a:rPr>
              <a:t>דֵי לְהַפְחִיד אֶת הָאוֹיֵב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a:latin typeface="David" pitchFamily="34" charset="-79"/>
                <a:cs typeface="David" pitchFamily="34" charset="-79"/>
              </a:rPr>
              <a:t>כְּשֶׁנָּחָשׁ 'קוֹבְּרַת הַמִּשְׁקָפַיִם</a:t>
            </a:r>
            <a:r>
              <a:rPr lang="he-IL" sz="2800" b="1" dirty="0" err="1" smtClean="0">
                <a:latin typeface="David" pitchFamily="34" charset="-79"/>
                <a:cs typeface="David" pitchFamily="34" charset="-79"/>
              </a:rPr>
              <a:t>' </a:t>
            </a:r>
            <a:r>
              <a:rPr lang="he-IL" sz="2800" b="1" dirty="0">
                <a:latin typeface="David" pitchFamily="34" charset="-79"/>
                <a:cs typeface="David" pitchFamily="34" charset="-79"/>
              </a:rPr>
              <a:t>מִזְדַּקֵּף </a:t>
            </a:r>
            <a:r>
              <a:rPr lang="he-IL" sz="2800" b="1" dirty="0" err="1">
                <a:latin typeface="David" pitchFamily="34" charset="-79"/>
                <a:cs typeface="David" pitchFamily="34" charset="-79"/>
              </a:rPr>
              <a:t>וּמַרְחִי</a:t>
            </a:r>
            <a:r>
              <a:rPr lang="he-IL" sz="2800" b="1" dirty="0">
                <a:latin typeface="David" pitchFamily="34" charset="-79"/>
                <a:cs typeface="David" pitchFamily="34" charset="-79"/>
              </a:rPr>
              <a:t>ב אֶת </a:t>
            </a:r>
            <a:r>
              <a:rPr lang="he-IL" sz="2800" b="1" dirty="0" err="1">
                <a:latin typeface="David" pitchFamily="34" charset="-79"/>
                <a:cs typeface="David" pitchFamily="34" charset="-79"/>
              </a:rPr>
              <a:t>הַצַּ</a:t>
            </a:r>
            <a:r>
              <a:rPr lang="he-IL" sz="2800" b="1" dirty="0">
                <a:latin typeface="David" pitchFamily="34" charset="-79"/>
                <a:cs typeface="David" pitchFamily="34" charset="-79"/>
              </a:rPr>
              <a:t>וָּאר שֶׁלּוֹ </a:t>
            </a:r>
            <a:r>
              <a:rPr lang="he-IL" sz="2800" b="1" dirty="0" err="1">
                <a:latin typeface="David" pitchFamily="34" charset="-79"/>
                <a:cs typeface="David" pitchFamily="34" charset="-79"/>
              </a:rPr>
              <a:t>נוֹצ</a:t>
            </a:r>
            <a:r>
              <a:rPr lang="he-IL" sz="2800" b="1" dirty="0">
                <a:latin typeface="David" pitchFamily="34" charset="-79"/>
                <a:cs typeface="David" pitchFamily="34" charset="-79"/>
              </a:rPr>
              <a:t>ַר עַל הָעוֹרֵף </a:t>
            </a:r>
            <a:r>
              <a:rPr lang="he-IL" sz="2800" b="1" dirty="0" err="1">
                <a:latin typeface="David" pitchFamily="34" charset="-79"/>
                <a:cs typeface="David" pitchFamily="34" charset="-79"/>
              </a:rPr>
              <a:t>שֶׁ</a:t>
            </a:r>
            <a:r>
              <a:rPr lang="he-IL" sz="2800" b="1" dirty="0">
                <a:latin typeface="David" pitchFamily="34" charset="-79"/>
                <a:cs typeface="David" pitchFamily="34" charset="-79"/>
              </a:rPr>
              <a:t>לּוֹ צִיּוּר </a:t>
            </a:r>
            <a:r>
              <a:rPr lang="he-IL" sz="2800" b="1" dirty="0" err="1">
                <a:latin typeface="David" pitchFamily="34" charset="-79"/>
                <a:cs typeface="David" pitchFamily="34" charset="-79"/>
              </a:rPr>
              <a:t>שׁ</a:t>
            </a:r>
            <a:r>
              <a:rPr lang="he-IL" sz="2800" b="1" dirty="0">
                <a:latin typeface="David" pitchFamily="34" charset="-79"/>
                <a:cs typeface="David" pitchFamily="34" charset="-79"/>
              </a:rPr>
              <a:t>ֶל מִשְׁקָפַיִם, </a:t>
            </a:r>
            <a:r>
              <a:rPr lang="he-IL" sz="2800" b="1" dirty="0" err="1">
                <a:latin typeface="David" pitchFamily="34" charset="-79"/>
                <a:cs typeface="David" pitchFamily="34" charset="-79"/>
              </a:rPr>
              <a:t>וּמִכ</a:t>
            </a:r>
            <a:r>
              <a:rPr lang="he-IL" sz="2800" b="1" dirty="0">
                <a:latin typeface="David" pitchFamily="34" charset="-79"/>
                <a:cs typeface="David" pitchFamily="34" charset="-79"/>
              </a:rPr>
              <a:t>ָּא</a:t>
            </a:r>
            <a:r>
              <a:rPr lang="he-IL" sz="2800" b="1" dirty="0" err="1">
                <a:latin typeface="David" pitchFamily="34" charset="-79"/>
                <a:cs typeface="David" pitchFamily="34" charset="-79"/>
              </a:rPr>
              <a:t>ן </a:t>
            </a:r>
            <a:r>
              <a:rPr lang="he-IL" sz="2800" b="1" dirty="0">
                <a:latin typeface="David" pitchFamily="34" charset="-79"/>
                <a:cs typeface="David" pitchFamily="34" charset="-79"/>
              </a:rPr>
              <a:t>שְׁמוֹ.</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b="1" dirty="0" smtClean="0">
                <a:latin typeface="David" pitchFamily="34" charset="-79"/>
                <a:cs typeface="David" pitchFamily="34" charset="-79"/>
              </a:rPr>
              <a:t> יש                         שִׁנֵי </a:t>
            </a:r>
            <a:r>
              <a:rPr lang="he-IL" sz="2800" b="1" dirty="0">
                <a:latin typeface="David" pitchFamily="34" charset="-79"/>
                <a:cs typeface="David" pitchFamily="34" charset="-79"/>
              </a:rPr>
              <a:t>אֶרֶס, שֶׁמֵּאֲחוֹרֵיהֶן יֵשׁ כְּשָׁלֹשׁ שִׁנּ</a:t>
            </a:r>
            <a:r>
              <a:rPr lang="he-IL" sz="2800" b="1" dirty="0" err="1">
                <a:latin typeface="David" pitchFamily="34" charset="-79"/>
                <a:cs typeface="David" pitchFamily="34" charset="-79"/>
              </a:rPr>
              <a:t>ַיִם </a:t>
            </a:r>
            <a:r>
              <a:rPr lang="he-IL" sz="2800" b="1" dirty="0">
                <a:latin typeface="David" pitchFamily="34" charset="-79"/>
                <a:cs typeface="David" pitchFamily="34" charset="-79"/>
              </a:rPr>
              <a:t>רְגִילוֹת.</a:t>
            </a:r>
            <a:r>
              <a:rPr lang="en-US" sz="2800" dirty="0">
                <a:latin typeface="David" pitchFamily="34" charset="-79"/>
                <a:cs typeface="David" pitchFamily="34" charset="-79"/>
              </a:rPr>
              <a:t/>
            </a:r>
            <a:br>
              <a:rPr lang="en-US" sz="2800" dirty="0">
                <a:latin typeface="David" pitchFamily="34" charset="-79"/>
                <a:cs typeface="David" pitchFamily="34" charset="-79"/>
              </a:rPr>
            </a:br>
            <a:r>
              <a:rPr lang="he-IL" sz="2800" dirty="0" smtClean="0">
                <a:latin typeface="David" pitchFamily="34" charset="-79"/>
                <a:cs typeface="David" pitchFamily="34" charset="-79"/>
              </a:rPr>
              <a:t>                           </a:t>
            </a:r>
            <a:r>
              <a:rPr lang="he-IL" sz="2800" b="1" dirty="0" smtClean="0">
                <a:latin typeface="David" pitchFamily="34" charset="-79"/>
                <a:cs typeface="David" pitchFamily="34" charset="-79"/>
              </a:rPr>
              <a:t>קְטַנּוֹת,                         </a:t>
            </a:r>
            <a:r>
              <a:rPr lang="he-IL" sz="2800" b="1" dirty="0" err="1" smtClean="0">
                <a:latin typeface="David" pitchFamily="34" charset="-79"/>
                <a:cs typeface="David" pitchFamily="34" charset="-79"/>
              </a:rPr>
              <a:t>מְעֻ</a:t>
            </a:r>
            <a:r>
              <a:rPr lang="he-IL" sz="2800" b="1" dirty="0" smtClean="0">
                <a:latin typeface="David" pitchFamily="34" charset="-79"/>
                <a:cs typeface="David" pitchFamily="34" charset="-79"/>
              </a:rPr>
              <a:t>גָּל </a:t>
            </a:r>
            <a:r>
              <a:rPr lang="he-IL" sz="2800" b="1" dirty="0" err="1" smtClean="0">
                <a:latin typeface="David" pitchFamily="34" charset="-79"/>
                <a:cs typeface="David" pitchFamily="34" charset="-79"/>
              </a:rPr>
              <a:t>ו</a:t>
            </a:r>
            <a:r>
              <a:rPr lang="he-IL" sz="2800" b="1" dirty="0" smtClean="0">
                <a:latin typeface="David" pitchFamily="34" charset="-79"/>
                <a:cs typeface="David" pitchFamily="34" charset="-79"/>
              </a:rPr>
              <a:t>ְ                                </a:t>
            </a:r>
            <a:br>
              <a:rPr lang="he-IL" sz="2800" b="1" dirty="0" smtClean="0">
                <a:latin typeface="David" pitchFamily="34" charset="-79"/>
                <a:cs typeface="David" pitchFamily="34" charset="-79"/>
              </a:rPr>
            </a:br>
            <a:r>
              <a:rPr lang="he-IL" sz="2800" b="1" dirty="0" smtClean="0">
                <a:latin typeface="David" pitchFamily="34" charset="-79"/>
                <a:cs typeface="David" pitchFamily="34" charset="-79"/>
              </a:rPr>
              <a:t>  חָלַק.</a:t>
            </a:r>
            <a:r>
              <a:rPr lang="he-IL" sz="2800" b="1" dirty="0" smtClean="0">
                <a:latin typeface="Calibri" pitchFamily="34" charset="0"/>
                <a:ea typeface="Calibri" pitchFamily="34" charset="0"/>
                <a:cs typeface="David" pitchFamily="34" charset="-79"/>
              </a:rPr>
              <a:t> </a:t>
            </a:r>
            <a:r>
              <a:rPr lang="en-US" sz="2800" dirty="0"/>
              <a:t/>
            </a:r>
            <a:br>
              <a:rPr lang="en-US" sz="2800" dirty="0"/>
            </a:br>
            <a:r>
              <a:rPr lang="en-US" sz="2800" dirty="0"/>
              <a:t/>
            </a:r>
            <a:br>
              <a:rPr lang="en-US" sz="2800" dirty="0"/>
            </a:br>
            <a:endParaRPr lang="he-IL" sz="2800" dirty="0"/>
          </a:p>
        </p:txBody>
      </p:sp>
      <p:pic>
        <p:nvPicPr>
          <p:cNvPr id="1026" name="Picture 2" descr="MCj03296830000[1]"/>
          <p:cNvPicPr>
            <a:picLocks noChangeAspect="1" noChangeArrowheads="1"/>
          </p:cNvPicPr>
          <p:nvPr/>
        </p:nvPicPr>
        <p:blipFill>
          <a:blip r:embed="rId3" cstate="print"/>
          <a:srcRect/>
          <a:stretch>
            <a:fillRect/>
          </a:stretch>
        </p:blipFill>
        <p:spPr bwMode="auto">
          <a:xfrm>
            <a:off x="214282" y="1643050"/>
            <a:ext cx="1010247" cy="798307"/>
          </a:xfrm>
          <a:prstGeom prst="rect">
            <a:avLst/>
          </a:prstGeom>
          <a:noFill/>
          <a:ln w="9525">
            <a:noFill/>
            <a:miter lim="800000"/>
            <a:headEnd/>
            <a:tailEnd/>
          </a:ln>
        </p:spPr>
      </p:pic>
      <p:sp>
        <p:nvSpPr>
          <p:cNvPr id="13" name="מלבן 12"/>
          <p:cNvSpPr/>
          <p:nvPr/>
        </p:nvSpPr>
        <p:spPr>
          <a:xfrm>
            <a:off x="3786182" y="5000636"/>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4" name="מלבן 13"/>
          <p:cNvSpPr/>
          <p:nvPr/>
        </p:nvSpPr>
        <p:spPr>
          <a:xfrm>
            <a:off x="857224" y="5072074"/>
            <a:ext cx="1785950" cy="428628"/>
          </a:xfrm>
          <a:prstGeom prst="rect">
            <a:avLst/>
          </a:prstGeom>
          <a:solidFill>
            <a:srgbClr val="FFFF00">
              <a:alpha val="67000"/>
            </a:srgb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
        <p:nvSpPr>
          <p:cNvPr id="16" name="מלבן 15"/>
          <p:cNvSpPr/>
          <p:nvPr/>
        </p:nvSpPr>
        <p:spPr>
          <a:xfrm>
            <a:off x="7358082" y="5000636"/>
            <a:ext cx="808234"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עֵינָיו</a:t>
            </a:r>
            <a:endParaRPr lang="he-IL" sz="2800" dirty="0"/>
          </a:p>
        </p:txBody>
      </p:sp>
      <p:sp>
        <p:nvSpPr>
          <p:cNvPr id="19" name="מלבן 18"/>
          <p:cNvSpPr/>
          <p:nvPr/>
        </p:nvSpPr>
        <p:spPr>
          <a:xfrm>
            <a:off x="5643570" y="6072206"/>
            <a:ext cx="692818"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גּוּפוֹ</a:t>
            </a:r>
            <a:endParaRPr lang="he-IL" sz="2800" dirty="0"/>
          </a:p>
        </p:txBody>
      </p:sp>
      <p:sp>
        <p:nvSpPr>
          <p:cNvPr id="20" name="מלבן 19"/>
          <p:cNvSpPr/>
          <p:nvPr/>
        </p:nvSpPr>
        <p:spPr>
          <a:xfrm>
            <a:off x="7072330" y="4572008"/>
            <a:ext cx="734314" cy="523220"/>
          </a:xfrm>
          <a:prstGeom prst="rect">
            <a:avLst/>
          </a:prstGeom>
        </p:spPr>
        <p:txBody>
          <a:bodyPr wrap="square">
            <a:spAutoFit/>
          </a:bodyPr>
          <a:lstStyle/>
          <a:p>
            <a:pPr algn="ctr"/>
            <a:r>
              <a:rPr lang="he-IL" sz="2800" b="1" dirty="0" smtClean="0">
                <a:latin typeface="Calibri" pitchFamily="34" charset="0"/>
                <a:ea typeface="Calibri" pitchFamily="34" charset="0"/>
                <a:cs typeface="David" pitchFamily="34" charset="-79"/>
              </a:rPr>
              <a:t>לוֹ</a:t>
            </a:r>
            <a:endParaRPr lang="he-IL" sz="2800" dirty="0"/>
          </a:p>
        </p:txBody>
      </p:sp>
      <p:sp>
        <p:nvSpPr>
          <p:cNvPr id="21" name="מלבן 20"/>
          <p:cNvSpPr/>
          <p:nvPr/>
        </p:nvSpPr>
        <p:spPr>
          <a:xfrm>
            <a:off x="7500958" y="6072206"/>
            <a:ext cx="800219"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עוֹרוֹ </a:t>
            </a:r>
            <a:endParaRPr lang="he-IL" sz="2800" dirty="0"/>
          </a:p>
        </p:txBody>
      </p:sp>
      <p:sp>
        <p:nvSpPr>
          <p:cNvPr id="30" name="מלבן 29"/>
          <p:cNvSpPr/>
          <p:nvPr/>
        </p:nvSpPr>
        <p:spPr>
          <a:xfrm>
            <a:off x="2285984" y="2857496"/>
            <a:ext cx="691215" cy="523220"/>
          </a:xfrm>
          <a:prstGeom prst="rect">
            <a:avLst/>
          </a:prstGeom>
        </p:spPr>
        <p:txBody>
          <a:bodyPr wrap="none">
            <a:spAutoFit/>
          </a:bodyPr>
          <a:lstStyle/>
          <a:p>
            <a:r>
              <a:rPr lang="he-IL" sz="2800" b="1" dirty="0" smtClean="0">
                <a:latin typeface="Calibri" pitchFamily="34" charset="0"/>
                <a:ea typeface="Calibri" pitchFamily="34" charset="0"/>
                <a:cs typeface="David" pitchFamily="34" charset="-79"/>
              </a:rPr>
              <a:t>הוּא</a:t>
            </a:r>
            <a:endParaRPr lang="he-IL" sz="2800" dirty="0"/>
          </a:p>
        </p:txBody>
      </p:sp>
      <p:sp>
        <p:nvSpPr>
          <p:cNvPr id="32" name="מלבן 31"/>
          <p:cNvSpPr/>
          <p:nvPr/>
        </p:nvSpPr>
        <p:spPr>
          <a:xfrm>
            <a:off x="7143768" y="1928802"/>
            <a:ext cx="1157689" cy="523220"/>
          </a:xfrm>
          <a:prstGeom prst="rect">
            <a:avLst/>
          </a:prstGeom>
        </p:spPr>
        <p:txBody>
          <a:bodyPr wrap="square">
            <a:spAutoFit/>
          </a:bodyPr>
          <a:lstStyle/>
          <a:p>
            <a:r>
              <a:rPr lang="he-IL" sz="2800" b="1" dirty="0" smtClean="0">
                <a:latin typeface="Calibri" pitchFamily="34" charset="0"/>
                <a:ea typeface="Calibri" pitchFamily="34" charset="0"/>
                <a:cs typeface="David" pitchFamily="34" charset="-79"/>
              </a:rPr>
              <a:t>נָחָשׁ </a:t>
            </a:r>
            <a:r>
              <a:rPr lang="he-IL" sz="2800" b="1" dirty="0" err="1" smtClean="0">
                <a:latin typeface="Calibri" pitchFamily="34" charset="0"/>
                <a:ea typeface="Calibri" pitchFamily="34" charset="0"/>
                <a:cs typeface="David" pitchFamily="34" charset="-79"/>
              </a:rPr>
              <a:t>זֶ</a:t>
            </a:r>
            <a:r>
              <a:rPr lang="he-IL" sz="2800" b="1" dirty="0" smtClean="0">
                <a:latin typeface="Calibri" pitchFamily="34" charset="0"/>
                <a:ea typeface="Calibri" pitchFamily="34" charset="0"/>
                <a:cs typeface="David" pitchFamily="34" charset="-79"/>
              </a:rPr>
              <a:t>ה</a:t>
            </a:r>
            <a:endParaRPr lang="he-IL" sz="2800" dirty="0"/>
          </a:p>
        </p:txBody>
      </p:sp>
      <p:sp>
        <p:nvSpPr>
          <p:cNvPr id="29" name="חץ שמאלה 28">
            <a:hlinkClick r:id="rId4" action="ppaction://hlinksldjump"/>
          </p:cNvPr>
          <p:cNvSpPr/>
          <p:nvPr/>
        </p:nvSpPr>
        <p:spPr>
          <a:xfrm>
            <a:off x="0" y="6000768"/>
            <a:ext cx="642942" cy="642942"/>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he-IL"/>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1"/>
                    </p:tgtEl>
                  </p:cond>
                </p:stCondLst>
                <p:endSync evt="end" delay="0">
                  <p:rtn val="all"/>
                </p:endSync>
                <p:childTnLst>
                  <p:par>
                    <p:cTn id="3" fill="hold">
                      <p:stCondLst>
                        <p:cond delay="0"/>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0.01718 -3.3526E-6 C 0.00365 -0.01757 -0.00243 -0.01109 -0.01718 -0.0437 C -0.01927 -0.04693 -0.02812 -0.04994 -0.03212 -0.05294 C -0.03507 -0.05456 -0.0342 -0.05641 -0.0401 -0.05711 C -0.0618 -0.06219 -0.05104 -0.05965 -0.06979 -0.06543 C -0.07864 -0.07075 -0.08871 -0.07375 -0.10746 -0.07768 C -0.12639 -0.08901 -0.10052 -0.07537 -0.13715 -0.08693 C -0.14114 -0.08832 -0.14114 -0.09017 -0.14514 -0.09179 C -0.14913 -0.09318 -0.15503 -0.09456 -0.16007 -0.09618 C -0.17396 -0.1052 -0.17986 -0.11144 -0.2125 -0.11768 C -0.22343 -0.12439 -0.23941 -0.13086 -0.25816 -0.13641 C -0.28403 -0.15283 -0.24236 -0.12809 -0.28003 -0.14566 C -0.28784 -0.14959 -0.30382 -0.16508 -0.31771 -0.16878 C -0.32361 -0.1704 -0.33246 -0.17086 -0.33941 -0.17133 C -0.34444 -0.16878 -0.35625 -0.16555 -0.35434 -0.16254 C -0.34548 -0.15144 -0.3335 -0.13965 -0.30173 -0.13017 C -0.28489 -0.11907 -0.29583 -0.12346 -0.27309 -0.11607 C -0.26406 -0.11029 -0.24826 -0.10358 -0.22743 -0.09942 C -0.21944 -0.0941 -0.20955 -0.09063 -0.18975 -0.08693 C -0.17587 -0.07838 -0.15104 -0.07306 -0.12239 -0.06705 C -0.09566 -0.05017 -0.14114 -0.07537 -0.09253 -0.05942 C -0.09166 -0.05872 -0.07378 -0.04786 -0.06979 -0.04508 C -0.0618 -0.04046 -0.05989 -0.03422 -0.04791 -0.02982 C -0.04409 -0.0282 -0.0342 -0.02705 -0.03212 -0.0252 C -0.02413 -0.01688 -0.02222 -0.00878 -0.01718 -3.3526E-6 Z " pathEditMode="relative" rAng="0" ptsTypes="fffffffffffffffffffffffff">
                                      <p:cBhvr>
                                        <p:cTn id="6" dur="2000" fill="hold"/>
                                        <p:tgtEl>
                                          <p:spTgt spid="21"/>
                                        </p:tgtEl>
                                        <p:attrNameLst>
                                          <p:attrName>ppt_x</p:attrName>
                                          <p:attrName>ppt_y</p:attrName>
                                        </p:attrNameLst>
                                      </p:cBhvr>
                                      <p:rCtr x="-15900" y="-8600"/>
                                    </p:animMotion>
                                  </p:childTnLst>
                                </p:cTn>
                              </p:par>
                            </p:childTnLst>
                          </p:cTn>
                        </p:par>
                      </p:childTnLst>
                    </p:cTn>
                  </p:par>
                </p:childTnLst>
              </p:cTn>
              <p:nextCondLst>
                <p:cond evt="onClick" delay="0">
                  <p:tgtEl>
                    <p:spTgt spid="21"/>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0" presetClass="path" presetSubtype="0" accel="50000" decel="50000" fill="hold" grpId="0" nodeType="clickEffect">
                                  <p:stCondLst>
                                    <p:cond delay="0"/>
                                  </p:stCondLst>
                                  <p:childTnLst>
                                    <p:animMotion origin="layout" path="M 0 0 C -0.00052 -0.00278 -0.00052 -0.00601 -0.00156 -0.00856 C -0.0033 -0.01295 -0.00781 -0.02104 -0.00781 -0.02104 C -0.01076 -0.03307 -0.01684 -0.04833 -0.02378 -0.05711 C -0.02639 -0.06752 -0.03819 -0.08509 -0.04444 -0.09295 C -0.04705 -0.10359 -0.05034 -0.11052 -0.05711 -0.1163 C -0.05764 -0.11838 -0.05764 -0.12093 -0.05868 -0.12255 C -0.05989 -0.12463 -0.0618 -0.12532 -0.06336 -0.12694 C -0.06944 -0.13341 -0.07656 -0.14266 -0.08402 -0.1459 C -0.08836 -0.15469 -0.09566 -0.15769 -0.10312 -0.1607 C -0.11423 -0.16509 -0.11267 -0.16948 -0.11267 -0.15862 " pathEditMode="relative" ptsTypes="ffffffffffA">
                                      <p:cBhvr>
                                        <p:cTn id="11" dur="2000" fill="hold"/>
                                        <p:tgtEl>
                                          <p:spTgt spid="19"/>
                                        </p:tgtEl>
                                        <p:attrNameLst>
                                          <p:attrName>ppt_x</p:attrName>
                                          <p:attrName>ppt_y</p:attrName>
                                        </p:attrNameLst>
                                      </p:cBhvr>
                                    </p:animMotion>
                                  </p:childTnLst>
                                </p:cTn>
                              </p:par>
                            </p:childTnLst>
                          </p:cTn>
                        </p:par>
                      </p:childTnLst>
                    </p:cTn>
                  </p:par>
                </p:childTnLst>
              </p:cTn>
              <p:nextCondLst>
                <p:cond evt="onClick" delay="0">
                  <p:tgtEl>
                    <p:spTgt spid="19"/>
                  </p:tgtEl>
                </p:cond>
              </p:nextCondLst>
            </p:seq>
          </p:childTnLst>
        </p:cTn>
      </p:par>
    </p:tnLst>
    <p:bldLst>
      <p:bldP spid="19" grpId="0"/>
      <p:bldP spid="21" grpId="0"/>
    </p:bld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1474</TotalTime>
  <Words>130</Words>
  <Application>Microsoft Office PowerPoint</Application>
  <PresentationFormat>‫הצגה על המסך (4:3)</PresentationFormat>
  <Paragraphs>68</Paragraphs>
  <Slides>11</Slides>
  <Notes>6</Notes>
  <HiddenSlides>0</HiddenSlides>
  <MMClips>1</MMClips>
  <ScaleCrop>false</ScaleCrop>
  <HeadingPairs>
    <vt:vector size="6" baseType="variant">
      <vt:variant>
        <vt:lpstr>ערכת נושא</vt:lpstr>
      </vt:variant>
      <vt:variant>
        <vt:i4>1</vt:i4>
      </vt:variant>
      <vt:variant>
        <vt:lpstr>קישורים</vt:lpstr>
      </vt:variant>
      <vt:variant>
        <vt:i4>1</vt:i4>
      </vt:variant>
      <vt:variant>
        <vt:lpstr>כותרות שקופיות</vt:lpstr>
      </vt:variant>
      <vt:variant>
        <vt:i4>11</vt:i4>
      </vt:variant>
    </vt:vector>
  </HeadingPairs>
  <TitlesOfParts>
    <vt:vector size="13" baseType="lpstr">
      <vt:lpstr>ערכת נושא Office</vt:lpstr>
      <vt:lpstr>C:\Users\User\Desktop\אילנית 2010\קבצים משולחן העבודה\מְכִינִים שְׁאֵלוֹן לְחַבְרֵי הַכִּתָּה עַל מאזכרים בַּכָּתוּב.doc</vt:lpstr>
      <vt:lpstr>מצגת של PowerPoint</vt:lpstr>
      <vt:lpstr>מצגת של PowerPoint</vt:lpstr>
      <vt:lpstr>מצגת של PowerPoint</vt:lpstr>
      <vt:lpstr>                             נָחָשׁ 'קוֹבְּרַת הַמִּשְׁקָפַיִם' נָחָשׁ 'קוֹבְּרַת הַמִּשְׁקָפַיִם' שַׁיָּךְ לְסוּג שֶׁל נְחָשִׁים גְּדוֹלִים, אַרְסִיים, וּמְסֻכָּנִים. נָחָשׁ 'קוֹבְּרַת הַמִּשְׁקָפַיִם' מָצוּי בְּהוֹדוּ, בְּיַבֶּשֶׁת אַסְיָה. נָחָשׁ 'קוֹבְּרַת הַמִּשְׁקָפַיִם' הוּא נָחָשׁ אַרְסִי מְאֹד. בִּשְׁעַת סַכָּנָה, לְשֵׁם הֲגַנָּה וּלְשֵׁם הַתְקָפָה, נָחָשׁ 'קוֹבְּרַת הַמִּשְׁקָפַיִם' מִזְדַּקֵּף וּמַרְחִיב אֶת הַצַּוָּאר שֶׁלּוֹ כְּדֵי לְהַפְחִיד אֶת הָאוֹיֵב שֶׁלּוֹ. כְּשֶׁנָּחָשׁ 'קוֹבְּרַת הַמִּשְׁקָפַיִם' מִזְדַּקֵּף וּמַרְחִיב אֶת הַצַּוָּאר שֶׁלּוֹ נוֹצַר עַל הָעוֹרֵף שֶׁלּוֹ צִיּוּר שֶׁל מִשְׁקָפַיִם, וּמִכָּאן שְׁמוֹ.  יש לְנָחָשׁ 'קוֹבְּרַת הַמִּשְׁקָפַיִם' שִׁנֵי אֶרֶס, שֶׁמֵּאֲחוֹרֵיהֶן יֵשׁ כְּשָׁלֹשׁ שִׁנַּיִם רְגִילוֹת. הָעֵינַיִם שֶׁל  נָחָשׁ 'קוֹבְּרַת הַמִּשְׁקָפַיִם' קְטַנּוֹת. הַגּוּף שֶׁל  נָחָשׁ 'קוֹבְּרַת הַמִּשְׁקָפַיִם' מְעֻגָּל וְהָעוֹר שֶׁל נָחָשׁ 'קוֹבְּרַת הַמִּשְׁקָפַיִם' חָלַק.  </vt:lpstr>
      <vt:lpstr>                             נָחָשׁ 'קוֹבְּרַת הַמִּשְׁקָפַיִם' נָחָשׁ 'קוֹבְּרַת הַמִּשְׁקָפַיִם' שַׁיָּךְ לְסוּג שֶׁל נְחָשִׁים גְּדוֹלִים, אַרְסִיים, וּמְסֻכָּנִים.                               מָצוּי בְּהוֹדוּ, בְּיַבֶּשֶׁת אַסְיָה. נָחָשׁ 'קוֹבְּרַת הַמִּשְׁקָפַיִם' הוּא נָחָשׁ אַרְסִי מְאֹד. בִּשְׁעַת סַכָּנָה, לְשֵׁם הֲגַנָּה וּלְשֵׁם הַתְקָפָה,                            מִזְדַּקֵּף וּמַרְחִיב אֶת הַצַּוָּאר שֶׁלּוֹ כְּדֵי לְהַפְחִיד אֶת הָאוֹיֵב שֶׁלּוֹ. כְּשֶׁנָּחָשׁ 'קוֹבְּרַת הַמִּשְׁקָפַיִם' מִזְדַּקֵּף וּמַרְחִיב אֶת הַצַּוָּאר שֶׁלּוֹ נוֹצַר עַל הָעוֹרֵף שֶׁלּוֹ צִיּוּר שֶׁל מִשְׁקָפַיִם, וּמִכָּאן שְׁמוֹ.  יש                         שִׁנֵי אֶרֶס, שֶׁמֵּאֲחוֹרֵיהֶן יֵשׁ כְּשָׁלֹשׁ שִׁנַּיִם רְגִילוֹת.                            קְטַנּוֹת,                         מְעֻגָּל וְ                                   חָלַק.   </vt:lpstr>
      <vt:lpstr>                             נָחָשׁ 'קוֹבְּרַת הַמִּשְׁקָפַיִם' נָחָשׁ 'קוֹבְּרַת הַמִּשְׁקָפַיִם' שַׁיָּךְ לְסוּג שֶׁל נְחָשִׁים גְּדוֹלִים, אַרְסִיים, וּמְסֻכָּנִים.                               מָצוּי בְּהוֹדוּ, בְּיַבֶּשֶׁת אַסְיָה. נָחָשׁ 'קוֹבְּרַת הַמִּשְׁקָפַיִם' הוּא נָחָשׁ אַרְסִי מְאֹד. בִּשְׁעַת סַכָּנָה, לְשֵׁם הֲגַנָּה וּלְשֵׁם הַתְקָפָה,                            מִזְדַּקֵּף וּמַרְחִיב אֶת הַצַּוָּאר שֶׁלּוֹ כְּדֵי לְהַפְחִיד אֶת הָאוֹיֵב שֶׁלּוֹ. כְּשֶׁנָּחָשׁ 'קוֹבְּרַת הַמִּשְׁקָפַיִם' מִזְדַּקֵּף וּמַרְחִיב אֶת הַצַּוָּאר שֶׁלּוֹ נוֹצַר עַל הָעוֹרֵף שֶׁלּוֹ צִיּוּר שֶׁל מִשְׁקָפַיִם, וּמִכָּאן שְׁמוֹ.  יש                         שִׁנֵי אֶרֶס, שֶׁמֵּאֲחוֹרֵיהֶן יֵשׁ כְּשָׁלֹשׁ שִׁנַּיִם רְגִילוֹת.                            קְטַנּוֹת,                         מְעֻגָּל וְ                                   חָלַק.   </vt:lpstr>
      <vt:lpstr>                             נָחָשׁ 'קוֹבְּרַת הַמִּשְׁקָפַיִם' נָחָשׁ 'קוֹבְּרַת הַמִּשְׁקָפַיִם' שַׁיָּךְ לְסוּג שֶׁל נְחָשִׁים גְּדוֹלִים, אַרְסִיים, וּמְסֻכָּנִים.                               מָצוּי בְּהוֹדוּ, בְּיַבֶּשֶׁת אַסְיָה. נָחָשׁ 'קוֹבְּרַת הַמִּשְׁקָפַיִם' הוּא נָחָשׁ אַרְסִי מְאֹד. בִּשְׁעַת סַכָּנָה, לְשֵׁם הֲגַנָּה וּלְשֵׁם הַתְקָפָה,                            מִזְדַּקֵּף וּמַרְחִיב אֶת הַצַּוָּאר שֶׁלּוֹ כְּדֵי לְהַפְחִיד אֶת הָאוֹיֵב שֶׁלּוֹ. כְּשֶׁנָּחָשׁ 'קוֹבְּרַת הַמִּשְׁקָפַיִם' מִזְדַּקֵּף וּמַרְחִיב אֶת הַצַּוָּאר שֶׁלּוֹ נוֹצַר עַל הָעוֹרֵף שֶׁלּוֹ צִיּוּר שֶׁל מִשְׁקָפַיִם, וּמִכָּאן שְׁמוֹ.  יש                         שִׁנֵי אֶרֶס, שֶׁמֵּאֲחוֹרֵיהֶן יֵשׁ כְּשָׁלֹשׁ שִׁנַּיִם רְגִילוֹת.                            קְטַנּוֹת,                         מְעֻגָּל וְ                                   חָלַק.   </vt:lpstr>
      <vt:lpstr>                             נָחָשׁ 'קוֹבְּרַת הַמִּשְׁקָפַיִם' נָחָשׁ 'קוֹבְּרַת הַמִּשְׁקָפַיִם' שַׁיָּךְ לְסוּג שֶׁל נְחָשִׁים גְּדוֹלִים, אַרְסִיים, וּמְסֻכָּנִים.                               מָצוּי בְּהוֹדוּ, בְּיַבֶּשֶׁת אַסְיָה. נָחָשׁ 'קוֹבְּרַת הַמִּשְׁקָפַיִם' הוּא נָחָשׁ אַרְסִי מְאֹד. בִּשְׁעַת סַכָּנָה, לְשֵׁם הֲגַנָּה וּלְשֵׁם הַתְקָפָה,                            מִזְדַּקֵּף וּמַרְחִיב אֶת הַצַּוָּאר שֶׁלּוֹ כְּדֵי לְהַפְחִיד אֶת הָאוֹיֵב שֶׁלּוֹ. כְּשֶׁנָּחָשׁ 'קוֹבְּרַת הַמִּשְׁקָפַיִם' מִזְדַּקֵּף וּמַרְחִיב אֶת הַצַּוָּאר שֶׁלּוֹ נוֹצַר עַל הָעוֹרֵף שֶׁלּוֹ צִיּוּר שֶׁל מִשְׁקָפַיִם, וּמִכָּאן שְׁמוֹ.  יש                         שִׁנֵי אֶרֶס, שֶׁמֵּאֲחוֹרֵיהֶן יֵשׁ כְּשָׁלֹשׁ שִׁנַּיִם רְגִילוֹת.                            קְטַנּוֹת,                         מְעֻגָּל וְ                                   חָלַק.   </vt:lpstr>
      <vt:lpstr>                             נָחָשׁ 'קוֹבְּרַת הַמִּשְׁקָפַיִם' נָחָשׁ 'קוֹבְּרַת הַמִּשְׁקָפַיִם' שַׁיָּךְ לְסוּג שֶׁל נְחָשִׁים גְּדוֹלִים, אַרְסִיים, וּמְסֻכָּנִים.                               מָצוּי בְּהוֹדוּ, בְּיַבֶּשֶׁת אַסְיָה. נָחָשׁ 'קוֹבְּרַת הַמִּשְׁקָפַיִם' הוּא נָחָשׁ אַרְסִי מְאֹד. בִּשְׁעַת סַכָּנָה, לְשֵׁם הֲגַנָּה וּלְשֵׁם הַתְקָפָה,                            מִזְדַּקֵּף וּמַרְחִיב אֶת הַצַּוָּאר שֶׁלּוֹ כְּדֵי לְהַפְחִיד אֶת הָאוֹיֵב שֶׁלּוֹ. כְּשֶׁנָּחָשׁ 'קוֹבְּרַת הַמִּשְׁקָפַיִם' מִזְדַּקֵּף וּמַרְחִיב אֶת הַצַּוָּאר שֶׁלּוֹ נוֹצַר עַל הָעוֹרֵף שֶׁלּוֹ צִיּוּר שֶׁל מִשְׁקָפַיִם, וּמִכָּאן שְׁמוֹ.  יש                         שִׁנֵי אֶרֶס, שֶׁמֵּאֲחוֹרֵיהֶן יֵשׁ כְּשָׁלֹשׁ שִׁנַּיִם רְגִילוֹת.                            קְטַנּוֹת,                         מְעֻגָּל וְ                                   חָלַק.   </vt:lpstr>
      <vt:lpstr>                             נָחָשׁ 'קוֹבְּרַת הַמִּשְׁקָפַיִם' נָחָשׁ 'קוֹבְּרַת הַמִּשְׁקָפַיִם' שַׁיָּךְ לְסוּג שֶׁל נְחָשִׁים גְּדוֹלִים, אַרְסִיים, וּמְסֻכָּנִים.                               מָצוּי בְּהוֹדוּ, בְּיַבֶּשֶׁת אַסְיָה. נָחָשׁ 'קוֹבְּרַת הַמִּשְׁקָפַיִם' הוּא נָחָשׁ אַרְסִי מְאֹד. בִּשְׁעַת סַכָּנָה, לְשֵׁם הֲגַנָּה וּלְשֵׁם הַתְקָפָה,                            מִזְדַּקֵּף וּמַרְחִיב אֶת הַצַּוָּאר שֶׁלּוֹ כְּדֵי לְהַפְחִיד אֶת הָאוֹיֵב שֶׁלּוֹ. כְּשֶׁנָּחָשׁ 'קוֹבְּרַת הַמִּשְׁקָפַיִם' מִזְדַּקֵּף וּמַרְחִיב אֶת הַצַּוָּאר שֶׁלּוֹ נוֹצַר עַל הָעוֹרֵף שֶׁלּוֹ צִיּוּר שֶׁל מִשְׁקָפַיִם, וּמִכָּאן שְׁמוֹ.  יש                         שִׁנֵי אֶרֶס, שֶׁמֵּאֲחוֹרֵיהֶן יֵשׁ כְּשָׁלֹשׁ שִׁנַּיִם רְגִילוֹת.                            קְטַנּוֹת,                         מְעֻגָּל וְ                                   חָלַק.   </vt:lpstr>
      <vt:lpstr>מצגת של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נָחָשׁ 'קוֹבְּרַת הַמִּשְׁקָפַיִם' נָחָשׁ 'קוֹבְּרַת הַמִּשְׁקָפַיִם' שַׁיָּךְ לְסוּג שֶׁל נְחָשִׁים גְּדוֹלִים, אַרְסִיים, וּמְסֻכָּנִים. נָחָשׁ 'קוֹבְּרַת הַמִּשְׁקָפַיִם' מָצוּי בְּהוֹדוּ, בְּיַבֶּשֶׁת אַסְיָה. נָחָשׁ 'קוֹבְּרַת הַמִּשְׁקָפַיִם' הוּא נָחָשׁ אַרְסִי מְאֹד. בִּשְׁעַת סַכָּנָה, לְשֵׁם הֲגַנָּה וּלְשֵׁם הַתְקָפָה, נָחָשׁ 'קוֹבְּרַת הַמִּשְׁקָפַיִם' מִזְדַּקֵּף וּמַרְחִיב אֶת הַצַּוָּאר שֶׁלּוֹ כְּדֵי לְהַפְחִיד אֶת הָאוֹיֵב שֶׁלּוֹ. כְּשֶׁנָּחָשׁ 'קוֹבְּרַת הַמִּשְׁקָפַיִם', מִזְדַּקֵּף וּמַרְחִיב אֶת הַצַּוָּאר שֶׁלּוֹ נוֹצַר עַל הָעוֹרֵף שֶׁלּוֹ צִיּוּר שֶׁל מִשְׁקָפַיִם, וּמִכָּאן שְׁמוֹ. לְנָחָשׁ 'קוֹבְּרַת הַמִּשְׁקָפַיִם' שִׁנֵי אֶרֶס, שֶׁמֵּאֲחוֹרֵיהֶן יֵשׁ כְּשָׁלֹשׁ שִׁנַּיִם רְגִילוֹת. הָעֵינַיִם שֶׁל  נָחָשׁ 'קוֹבְּרַת הַמִּשְׁקָפַיִם' קְטַנּוֹת. הַגּוּף שֶׁל נָחָשׁ 'קוֹבְּרַת הַמִּשְׁקָפַיִם' מְעֻגָּל וְהָעוֹר שֶׁל נָחָשׁ 'קוֹבְּרַת הַמִּשְׁקָפַיִם' חָלַק.</dc:title>
  <dc:creator>User</dc:creator>
  <cp:lastModifiedBy>HP</cp:lastModifiedBy>
  <cp:revision>27</cp:revision>
  <dcterms:created xsi:type="dcterms:W3CDTF">2011-10-31T08:36:51Z</dcterms:created>
  <dcterms:modified xsi:type="dcterms:W3CDTF">2018-05-12T17:55:47Z</dcterms:modified>
</cp:coreProperties>
</file>