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30"/>
  </p:notesMasterIdLst>
  <p:sldIdLst>
    <p:sldId id="257" r:id="rId2"/>
    <p:sldId id="258" r:id="rId3"/>
    <p:sldId id="259" r:id="rId4"/>
    <p:sldId id="260" r:id="rId5"/>
    <p:sldId id="263" r:id="rId6"/>
    <p:sldId id="265" r:id="rId7"/>
    <p:sldId id="264" r:id="rId8"/>
    <p:sldId id="289" r:id="rId9"/>
    <p:sldId id="290" r:id="rId10"/>
    <p:sldId id="291" r:id="rId11"/>
    <p:sldId id="293" r:id="rId12"/>
    <p:sldId id="294" r:id="rId13"/>
    <p:sldId id="295" r:id="rId14"/>
    <p:sldId id="296" r:id="rId15"/>
    <p:sldId id="297" r:id="rId16"/>
    <p:sldId id="298" r:id="rId17"/>
    <p:sldId id="299" r:id="rId18"/>
    <p:sldId id="300" r:id="rId19"/>
    <p:sldId id="301" r:id="rId20"/>
    <p:sldId id="288" r:id="rId21"/>
    <p:sldId id="302" r:id="rId22"/>
    <p:sldId id="266" r:id="rId23"/>
    <p:sldId id="267" r:id="rId24"/>
    <p:sldId id="268" r:id="rId25"/>
    <p:sldId id="269" r:id="rId26"/>
    <p:sldId id="270" r:id="rId27"/>
    <p:sldId id="271" r:id="rId28"/>
    <p:sldId id="27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971" autoAdjust="0"/>
    <p:restoredTop sz="94660"/>
  </p:normalViewPr>
  <p:slideViewPr>
    <p:cSldViewPr snapToGrid="0">
      <p:cViewPr varScale="1">
        <p:scale>
          <a:sx n="69" d="100"/>
          <a:sy n="69" d="100"/>
        </p:scale>
        <p:origin x="524" y="48"/>
      </p:cViewPr>
      <p:guideLst/>
    </p:cSldViewPr>
  </p:slideViewPr>
  <p:notesTextViewPr>
    <p:cViewPr>
      <p:scale>
        <a:sx n="1" d="1"/>
        <a:sy n="1" d="1"/>
      </p:scale>
      <p:origin x="0" y="0"/>
    </p:cViewPr>
  </p:notesTextViewPr>
  <p:sorterViewPr>
    <p:cViewPr>
      <p:scale>
        <a:sx n="100" d="100"/>
        <a:sy n="100" d="100"/>
      </p:scale>
      <p:origin x="0" y="-941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EEC46F02-BABF-4CBA-B949-033B03E53C21}" type="datetimeFigureOut">
              <a:rPr lang="he-IL" smtClean="0"/>
              <a:t>ט'/כסלו/תשפ"ה</a:t>
            </a:fld>
            <a:endParaRPr lang="he-IL"/>
          </a:p>
        </p:txBody>
      </p:sp>
      <p:sp>
        <p:nvSpPr>
          <p:cNvPr id="4" name="מציין מיקום של תמונת שקופית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8D1F74CD-542A-44BC-AA0F-8110D935D308}" type="slidenum">
              <a:rPr lang="he-IL" smtClean="0"/>
              <a:t>‹#›</a:t>
            </a:fld>
            <a:endParaRPr lang="he-IL"/>
          </a:p>
        </p:txBody>
      </p:sp>
    </p:spTree>
    <p:extLst>
      <p:ext uri="{BB962C8B-B14F-4D97-AF65-F5344CB8AC3E}">
        <p14:creationId xmlns:p14="http://schemas.microsoft.com/office/powerpoint/2010/main" val="193225092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he-IL" smtClean="0"/>
          </a:p>
        </p:txBody>
      </p:sp>
      <p:sp>
        <p:nvSpPr>
          <p:cNvPr id="8196"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algn="l" defTabSz="457200" rtl="0" eaLnBrk="0" fontAlgn="base" hangingPunct="0">
              <a:spcBef>
                <a:spcPct val="0"/>
              </a:spcBef>
              <a:spcAft>
                <a:spcPct val="0"/>
              </a:spcAft>
              <a:defRPr>
                <a:solidFill>
                  <a:schemeClr val="tx1"/>
                </a:solidFill>
                <a:latin typeface="Trebuchet MS" panose="020B0603020202020204" pitchFamily="34" charset="0"/>
              </a:defRPr>
            </a:lvl6pPr>
            <a:lvl7pPr marL="2971800" indent="-228600" algn="l" defTabSz="457200" rtl="0" eaLnBrk="0" fontAlgn="base" hangingPunct="0">
              <a:spcBef>
                <a:spcPct val="0"/>
              </a:spcBef>
              <a:spcAft>
                <a:spcPct val="0"/>
              </a:spcAft>
              <a:defRPr>
                <a:solidFill>
                  <a:schemeClr val="tx1"/>
                </a:solidFill>
                <a:latin typeface="Trebuchet MS" panose="020B0603020202020204" pitchFamily="34" charset="0"/>
              </a:defRPr>
            </a:lvl7pPr>
            <a:lvl8pPr marL="3429000" indent="-228600" algn="l" defTabSz="457200" rtl="0" eaLnBrk="0" fontAlgn="base" hangingPunct="0">
              <a:spcBef>
                <a:spcPct val="0"/>
              </a:spcBef>
              <a:spcAft>
                <a:spcPct val="0"/>
              </a:spcAft>
              <a:defRPr>
                <a:solidFill>
                  <a:schemeClr val="tx1"/>
                </a:solidFill>
                <a:latin typeface="Trebuchet MS" panose="020B0603020202020204" pitchFamily="34" charset="0"/>
              </a:defRPr>
            </a:lvl8pPr>
            <a:lvl9pPr marL="3886200" indent="-228600" algn="l" defTabSz="457200" rtl="0" eaLnBrk="0" fontAlgn="base" hangingPunct="0">
              <a:spcBef>
                <a:spcPct val="0"/>
              </a:spcBef>
              <a:spcAft>
                <a:spcPct val="0"/>
              </a:spcAft>
              <a:defRPr>
                <a:solidFill>
                  <a:schemeClr val="tx1"/>
                </a:solidFill>
                <a:latin typeface="Trebuchet MS" panose="020B0603020202020204" pitchFamily="34" charset="0"/>
              </a:defRPr>
            </a:lvl9pPr>
          </a:lstStyle>
          <a:p>
            <a:fld id="{5EFEF863-1A7E-4141-A04F-963803E5C4B3}" type="slidenum">
              <a:rPr lang="he-IL" altLang="he-IL">
                <a:latin typeface="Arial" panose="020B0604020202020204" pitchFamily="34" charset="0"/>
              </a:rPr>
              <a:pPr/>
              <a:t>2</a:t>
            </a:fld>
            <a:endParaRPr lang="he-IL" altLang="he-IL">
              <a:latin typeface="Arial" panose="020B0604020202020204" pitchFamily="34" charset="0"/>
            </a:endParaRPr>
          </a:p>
        </p:txBody>
      </p:sp>
    </p:spTree>
    <p:extLst>
      <p:ext uri="{BB962C8B-B14F-4D97-AF65-F5344CB8AC3E}">
        <p14:creationId xmlns:p14="http://schemas.microsoft.com/office/powerpoint/2010/main" val="2564832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he-IL" smtClean="0"/>
              <a:t>לחץ כדי לערוך סגנון כותרת של תבנית בסיס</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346502CE-1B0A-48E0-A549-DE22F64B3E3B}" type="datetimeFigureOut">
              <a:rPr lang="he-IL" smtClean="0"/>
              <a:t>ט'/כסלו/תשפ"ה</a:t>
            </a:fld>
            <a:endParaRPr lang="he-IL"/>
          </a:p>
        </p:txBody>
      </p:sp>
      <p:sp>
        <p:nvSpPr>
          <p:cNvPr id="5" name="Footer Placeholder 4"/>
          <p:cNvSpPr>
            <a:spLocks noGrp="1"/>
          </p:cNvSpPr>
          <p:nvPr>
            <p:ph type="ftr" sz="quarter" idx="11"/>
          </p:nvPr>
        </p:nvSpPr>
        <p:spPr/>
        <p:txBody>
          <a:bodyPr/>
          <a:lstStyle/>
          <a:p>
            <a:endParaRPr lang="he-IL"/>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EC18C40-958A-4BF6-A91A-CF0E3B813143}" type="slidenum">
              <a:rPr lang="he-IL" smtClean="0"/>
              <a:t>‹#›</a:t>
            </a:fld>
            <a:endParaRPr lang="he-IL"/>
          </a:p>
        </p:txBody>
      </p:sp>
    </p:spTree>
    <p:extLst>
      <p:ext uri="{BB962C8B-B14F-4D97-AF65-F5344CB8AC3E}">
        <p14:creationId xmlns:p14="http://schemas.microsoft.com/office/powerpoint/2010/main" val="2834617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ערוך סגנונות טקסט של תבנית בסיס</a:t>
            </a:r>
          </a:p>
        </p:txBody>
      </p:sp>
      <p:sp>
        <p:nvSpPr>
          <p:cNvPr id="4" name="Date Placeholder 3"/>
          <p:cNvSpPr>
            <a:spLocks noGrp="1"/>
          </p:cNvSpPr>
          <p:nvPr>
            <p:ph type="dt" sz="half" idx="10"/>
          </p:nvPr>
        </p:nvSpPr>
        <p:spPr/>
        <p:txBody>
          <a:bodyPr/>
          <a:lstStyle/>
          <a:p>
            <a:fld id="{346502CE-1B0A-48E0-A549-DE22F64B3E3B}" type="datetimeFigureOut">
              <a:rPr lang="he-IL" smtClean="0"/>
              <a:t>ט'/כסלו/תשפ"ה</a:t>
            </a:fld>
            <a:endParaRPr lang="he-IL"/>
          </a:p>
        </p:txBody>
      </p:sp>
      <p:sp>
        <p:nvSpPr>
          <p:cNvPr id="5" name="Footer Placeholder 4"/>
          <p:cNvSpPr>
            <a:spLocks noGrp="1"/>
          </p:cNvSpPr>
          <p:nvPr>
            <p:ph type="ftr" sz="quarter" idx="11"/>
          </p:nvPr>
        </p:nvSpPr>
        <p:spPr/>
        <p:txBody>
          <a:bodyPr/>
          <a:lstStyle/>
          <a:p>
            <a:endParaRPr lang="he-I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C18C40-958A-4BF6-A91A-CF0E3B813143}" type="slidenum">
              <a:rPr lang="he-IL" smtClean="0"/>
              <a:t>‹#›</a:t>
            </a:fld>
            <a:endParaRPr lang="he-IL"/>
          </a:p>
        </p:txBody>
      </p:sp>
    </p:spTree>
    <p:extLst>
      <p:ext uri="{BB962C8B-B14F-4D97-AF65-F5344CB8AC3E}">
        <p14:creationId xmlns:p14="http://schemas.microsoft.com/office/powerpoint/2010/main" val="4210685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he-IL" smtClean="0"/>
              <a:t>לחץ כדי לערוך סגנון כותרת של תבנית בסיס</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ערוך סגנונות טקסט של תבנית בסיס</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ערוך סגנונות טקסט של תבנית בסיס</a:t>
            </a:r>
          </a:p>
        </p:txBody>
      </p:sp>
      <p:sp>
        <p:nvSpPr>
          <p:cNvPr id="4" name="Date Placeholder 3"/>
          <p:cNvSpPr>
            <a:spLocks noGrp="1"/>
          </p:cNvSpPr>
          <p:nvPr>
            <p:ph type="dt" sz="half" idx="10"/>
          </p:nvPr>
        </p:nvSpPr>
        <p:spPr/>
        <p:txBody>
          <a:bodyPr/>
          <a:lstStyle/>
          <a:p>
            <a:fld id="{346502CE-1B0A-48E0-A549-DE22F64B3E3B}" type="datetimeFigureOut">
              <a:rPr lang="he-IL" smtClean="0"/>
              <a:t>ט'/כסלו/תשפ"ה</a:t>
            </a:fld>
            <a:endParaRPr lang="he-IL"/>
          </a:p>
        </p:txBody>
      </p:sp>
      <p:sp>
        <p:nvSpPr>
          <p:cNvPr id="5" name="Footer Placeholder 4"/>
          <p:cNvSpPr>
            <a:spLocks noGrp="1"/>
          </p:cNvSpPr>
          <p:nvPr>
            <p:ph type="ftr" sz="quarter" idx="11"/>
          </p:nvPr>
        </p:nvSpPr>
        <p:spPr/>
        <p:txBody>
          <a:bodyPr/>
          <a:lstStyle/>
          <a:p>
            <a:endParaRPr lang="he-IL"/>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C18C40-958A-4BF6-A91A-CF0E3B813143}" type="slidenum">
              <a:rPr lang="he-IL" smtClean="0"/>
              <a:t>‹#›</a:t>
            </a:fld>
            <a:endParaRPr lang="he-IL"/>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59351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he-IL" smtClean="0"/>
              <a:t>לחץ כדי לערוך סגנון כותרת של תבנית בסיס</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smtClean="0"/>
              <a:t>ערוך סגנונות טקסט של תבנית בסיס</a:t>
            </a:r>
          </a:p>
        </p:txBody>
      </p:sp>
      <p:sp>
        <p:nvSpPr>
          <p:cNvPr id="5" name="Date Placeholder 4"/>
          <p:cNvSpPr>
            <a:spLocks noGrp="1"/>
          </p:cNvSpPr>
          <p:nvPr>
            <p:ph type="dt" sz="half" idx="10"/>
          </p:nvPr>
        </p:nvSpPr>
        <p:spPr/>
        <p:txBody>
          <a:bodyPr/>
          <a:lstStyle/>
          <a:p>
            <a:fld id="{346502CE-1B0A-48E0-A549-DE22F64B3E3B}" type="datetimeFigureOut">
              <a:rPr lang="he-IL" smtClean="0"/>
              <a:t>ט'/כסלו/תשפ"ה</a:t>
            </a:fld>
            <a:endParaRPr lang="he-IL"/>
          </a:p>
        </p:txBody>
      </p:sp>
      <p:sp>
        <p:nvSpPr>
          <p:cNvPr id="6" name="Footer Placeholder 5"/>
          <p:cNvSpPr>
            <a:spLocks noGrp="1"/>
          </p:cNvSpPr>
          <p:nvPr>
            <p:ph type="ftr" sz="quarter" idx="11"/>
          </p:nvPr>
        </p:nvSpPr>
        <p:spPr/>
        <p:txBody>
          <a:bodyPr/>
          <a:lstStyle/>
          <a:p>
            <a:endParaRPr lang="he-I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C18C40-958A-4BF6-A91A-CF0E3B813143}" type="slidenum">
              <a:rPr lang="he-IL" smtClean="0"/>
              <a:t>‹#›</a:t>
            </a:fld>
            <a:endParaRPr lang="he-IL"/>
          </a:p>
        </p:txBody>
      </p:sp>
    </p:spTree>
    <p:extLst>
      <p:ext uri="{BB962C8B-B14F-4D97-AF65-F5344CB8AC3E}">
        <p14:creationId xmlns:p14="http://schemas.microsoft.com/office/powerpoint/2010/main" val="29331465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כרטיס שם עם ציטוט">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he-IL" smtClean="0"/>
              <a:t>לחץ כדי לערוך סגנון כותרת של תבנית בסיס</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ערוך סגנונות טקסט של תבנית בסיס</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smtClean="0"/>
              <a:t>ערוך סגנונות טקסט של תבנית בסיס</a:t>
            </a:r>
          </a:p>
        </p:txBody>
      </p:sp>
      <p:sp>
        <p:nvSpPr>
          <p:cNvPr id="5" name="Date Placeholder 4"/>
          <p:cNvSpPr>
            <a:spLocks noGrp="1"/>
          </p:cNvSpPr>
          <p:nvPr>
            <p:ph type="dt" sz="half" idx="10"/>
          </p:nvPr>
        </p:nvSpPr>
        <p:spPr/>
        <p:txBody>
          <a:bodyPr/>
          <a:lstStyle/>
          <a:p>
            <a:fld id="{346502CE-1B0A-48E0-A549-DE22F64B3E3B}" type="datetimeFigureOut">
              <a:rPr lang="he-IL" smtClean="0"/>
              <a:t>ט'/כסלו/תשפ"ה</a:t>
            </a:fld>
            <a:endParaRPr lang="he-IL"/>
          </a:p>
        </p:txBody>
      </p:sp>
      <p:sp>
        <p:nvSpPr>
          <p:cNvPr id="6" name="Footer Placeholder 5"/>
          <p:cNvSpPr>
            <a:spLocks noGrp="1"/>
          </p:cNvSpPr>
          <p:nvPr>
            <p:ph type="ftr" sz="quarter" idx="11"/>
          </p:nvPr>
        </p:nvSpPr>
        <p:spPr/>
        <p:txBody>
          <a:bodyPr/>
          <a:lstStyle/>
          <a:p>
            <a:endParaRPr lang="he-IL"/>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C18C40-958A-4BF6-A91A-CF0E3B813143}" type="slidenum">
              <a:rPr lang="he-IL" smtClean="0"/>
              <a:t>‹#›</a:t>
            </a:fld>
            <a:endParaRPr lang="he-IL"/>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273945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או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he-IL" smtClean="0"/>
              <a:t>לחץ כדי לערוך סגנון כותרת של תבנית בסיס</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ערוך סגנונות טקסט של תבנית בסיס</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smtClean="0"/>
              <a:t>ערוך סגנונות טקסט של תבנית בסיס</a:t>
            </a:r>
          </a:p>
        </p:txBody>
      </p:sp>
      <p:sp>
        <p:nvSpPr>
          <p:cNvPr id="5" name="Date Placeholder 4"/>
          <p:cNvSpPr>
            <a:spLocks noGrp="1"/>
          </p:cNvSpPr>
          <p:nvPr>
            <p:ph type="dt" sz="half" idx="10"/>
          </p:nvPr>
        </p:nvSpPr>
        <p:spPr/>
        <p:txBody>
          <a:bodyPr/>
          <a:lstStyle/>
          <a:p>
            <a:fld id="{346502CE-1B0A-48E0-A549-DE22F64B3E3B}" type="datetimeFigureOut">
              <a:rPr lang="he-IL" smtClean="0"/>
              <a:t>ט'/כסלו/תשפ"ה</a:t>
            </a:fld>
            <a:endParaRPr lang="he-IL"/>
          </a:p>
        </p:txBody>
      </p:sp>
      <p:sp>
        <p:nvSpPr>
          <p:cNvPr id="6" name="Footer Placeholder 5"/>
          <p:cNvSpPr>
            <a:spLocks noGrp="1"/>
          </p:cNvSpPr>
          <p:nvPr>
            <p:ph type="ftr" sz="quarter" idx="11"/>
          </p:nvPr>
        </p:nvSpPr>
        <p:spPr/>
        <p:txBody>
          <a:bodyPr/>
          <a:lstStyle/>
          <a:p>
            <a:endParaRPr lang="he-I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C18C40-958A-4BF6-A91A-CF0E3B813143}" type="slidenum">
              <a:rPr lang="he-IL" smtClean="0"/>
              <a:t>‹#›</a:t>
            </a:fld>
            <a:endParaRPr lang="he-IL"/>
          </a:p>
        </p:txBody>
      </p:sp>
    </p:spTree>
    <p:extLst>
      <p:ext uri="{BB962C8B-B14F-4D97-AF65-F5344CB8AC3E}">
        <p14:creationId xmlns:p14="http://schemas.microsoft.com/office/powerpoint/2010/main" val="35320666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ncho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346502CE-1B0A-48E0-A549-DE22F64B3E3B}" type="datetimeFigureOut">
              <a:rPr lang="he-IL" smtClean="0"/>
              <a:t>ט'/כסלו/תשפ"ה</a:t>
            </a:fld>
            <a:endParaRPr lang="he-IL"/>
          </a:p>
        </p:txBody>
      </p:sp>
      <p:sp>
        <p:nvSpPr>
          <p:cNvPr id="5" name="Footer Placeholder 4"/>
          <p:cNvSpPr>
            <a:spLocks noGrp="1"/>
          </p:cNvSpPr>
          <p:nvPr>
            <p:ph type="ftr" sz="quarter" idx="11"/>
          </p:nvPr>
        </p:nvSpPr>
        <p:spPr/>
        <p:txBody>
          <a:bodyPr/>
          <a:lstStyle/>
          <a:p>
            <a:endParaRPr lang="he-I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C18C40-958A-4BF6-A91A-CF0E3B813143}" type="slidenum">
              <a:rPr lang="he-IL" smtClean="0"/>
              <a:t>‹#›</a:t>
            </a:fld>
            <a:endParaRPr lang="he-IL"/>
          </a:p>
        </p:txBody>
      </p:sp>
    </p:spTree>
    <p:extLst>
      <p:ext uri="{BB962C8B-B14F-4D97-AF65-F5344CB8AC3E}">
        <p14:creationId xmlns:p14="http://schemas.microsoft.com/office/powerpoint/2010/main" val="8919642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346502CE-1B0A-48E0-A549-DE22F64B3E3B}" type="datetimeFigureOut">
              <a:rPr lang="he-IL" smtClean="0"/>
              <a:t>ט'/כסלו/תשפ"ה</a:t>
            </a:fld>
            <a:endParaRPr lang="he-IL"/>
          </a:p>
        </p:txBody>
      </p:sp>
      <p:sp>
        <p:nvSpPr>
          <p:cNvPr id="5" name="Footer Placeholder 4"/>
          <p:cNvSpPr>
            <a:spLocks noGrp="1"/>
          </p:cNvSpPr>
          <p:nvPr>
            <p:ph type="ftr" sz="quarter" idx="11"/>
          </p:nvPr>
        </p:nvSpPr>
        <p:spPr/>
        <p:txBody>
          <a:bodyPr/>
          <a:lstStyle/>
          <a:p>
            <a:endParaRPr lang="he-I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C18C40-958A-4BF6-A91A-CF0E3B813143}" type="slidenum">
              <a:rPr lang="he-IL" smtClean="0"/>
              <a:t>‹#›</a:t>
            </a:fld>
            <a:endParaRPr lang="he-IL"/>
          </a:p>
        </p:txBody>
      </p:sp>
    </p:spTree>
    <p:extLst>
      <p:ext uri="{BB962C8B-B14F-4D97-AF65-F5344CB8AC3E}">
        <p14:creationId xmlns:p14="http://schemas.microsoft.com/office/powerpoint/2010/main" val="1609803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346502CE-1B0A-48E0-A549-DE22F64B3E3B}" type="datetimeFigureOut">
              <a:rPr lang="he-IL" smtClean="0"/>
              <a:t>ט'/כסלו/תשפ"ה</a:t>
            </a:fld>
            <a:endParaRPr lang="he-IL"/>
          </a:p>
        </p:txBody>
      </p:sp>
      <p:sp>
        <p:nvSpPr>
          <p:cNvPr id="5" name="Footer Placeholder 4"/>
          <p:cNvSpPr>
            <a:spLocks noGrp="1"/>
          </p:cNvSpPr>
          <p:nvPr>
            <p:ph type="ftr" sz="quarter" idx="11"/>
          </p:nvPr>
        </p:nvSpPr>
        <p:spPr/>
        <p:txBody>
          <a:bodyPr/>
          <a:lstStyle/>
          <a:p>
            <a:endParaRPr lang="he-I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C18C40-958A-4BF6-A91A-CF0E3B813143}" type="slidenum">
              <a:rPr lang="he-IL" smtClean="0"/>
              <a:t>‹#›</a:t>
            </a:fld>
            <a:endParaRPr lang="he-IL"/>
          </a:p>
        </p:txBody>
      </p:sp>
    </p:spTree>
    <p:extLst>
      <p:ext uri="{BB962C8B-B14F-4D97-AF65-F5344CB8AC3E}">
        <p14:creationId xmlns:p14="http://schemas.microsoft.com/office/powerpoint/2010/main" val="406525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ערוך סגנונות טקסט של תבנית בסיס</a:t>
            </a:r>
          </a:p>
        </p:txBody>
      </p:sp>
      <p:sp>
        <p:nvSpPr>
          <p:cNvPr id="4" name="Date Placeholder 3"/>
          <p:cNvSpPr>
            <a:spLocks noGrp="1"/>
          </p:cNvSpPr>
          <p:nvPr>
            <p:ph type="dt" sz="half" idx="10"/>
          </p:nvPr>
        </p:nvSpPr>
        <p:spPr/>
        <p:txBody>
          <a:bodyPr/>
          <a:lstStyle/>
          <a:p>
            <a:fld id="{346502CE-1B0A-48E0-A549-DE22F64B3E3B}" type="datetimeFigureOut">
              <a:rPr lang="he-IL" smtClean="0"/>
              <a:t>ט'/כסלו/תשפ"ה</a:t>
            </a:fld>
            <a:endParaRPr lang="he-IL"/>
          </a:p>
        </p:txBody>
      </p:sp>
      <p:sp>
        <p:nvSpPr>
          <p:cNvPr id="5" name="Footer Placeholder 4"/>
          <p:cNvSpPr>
            <a:spLocks noGrp="1"/>
          </p:cNvSpPr>
          <p:nvPr>
            <p:ph type="ftr" sz="quarter" idx="11"/>
          </p:nvPr>
        </p:nvSpPr>
        <p:spPr/>
        <p:txBody>
          <a:bodyPr/>
          <a:lstStyle/>
          <a:p>
            <a:endParaRPr lang="he-I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C18C40-958A-4BF6-A91A-CF0E3B813143}" type="slidenum">
              <a:rPr lang="he-IL" smtClean="0"/>
              <a:t>‹#›</a:t>
            </a:fld>
            <a:endParaRPr lang="he-IL"/>
          </a:p>
        </p:txBody>
      </p:sp>
    </p:spTree>
    <p:extLst>
      <p:ext uri="{BB962C8B-B14F-4D97-AF65-F5344CB8AC3E}">
        <p14:creationId xmlns:p14="http://schemas.microsoft.com/office/powerpoint/2010/main" val="1473903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Date Placeholder 4"/>
          <p:cNvSpPr>
            <a:spLocks noGrp="1"/>
          </p:cNvSpPr>
          <p:nvPr>
            <p:ph type="dt" sz="half" idx="10"/>
          </p:nvPr>
        </p:nvSpPr>
        <p:spPr/>
        <p:txBody>
          <a:bodyPr/>
          <a:lstStyle/>
          <a:p>
            <a:fld id="{346502CE-1B0A-48E0-A549-DE22F64B3E3B}" type="datetimeFigureOut">
              <a:rPr lang="he-IL" smtClean="0"/>
              <a:t>ט'/כסלו/תשפ"ה</a:t>
            </a:fld>
            <a:endParaRPr lang="he-IL"/>
          </a:p>
        </p:txBody>
      </p:sp>
      <p:sp>
        <p:nvSpPr>
          <p:cNvPr id="6" name="Footer Placeholder 5"/>
          <p:cNvSpPr>
            <a:spLocks noGrp="1"/>
          </p:cNvSpPr>
          <p:nvPr>
            <p:ph type="ftr" sz="quarter" idx="11"/>
          </p:nvPr>
        </p:nvSpPr>
        <p:spPr/>
        <p:txBody>
          <a:bodyPr/>
          <a:lstStyle/>
          <a:p>
            <a:endParaRPr lang="he-IL"/>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EC18C40-958A-4BF6-A91A-CF0E3B813143}" type="slidenum">
              <a:rPr lang="he-IL" smtClean="0"/>
              <a:t>‹#›</a:t>
            </a:fld>
            <a:endParaRPr lang="he-IL"/>
          </a:p>
        </p:txBody>
      </p:sp>
    </p:spTree>
    <p:extLst>
      <p:ext uri="{BB962C8B-B14F-4D97-AF65-F5344CB8AC3E}">
        <p14:creationId xmlns:p14="http://schemas.microsoft.com/office/powerpoint/2010/main" val="1324388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7" name="Date Placeholder 6"/>
          <p:cNvSpPr>
            <a:spLocks noGrp="1"/>
          </p:cNvSpPr>
          <p:nvPr>
            <p:ph type="dt" sz="half" idx="10"/>
          </p:nvPr>
        </p:nvSpPr>
        <p:spPr/>
        <p:txBody>
          <a:bodyPr/>
          <a:lstStyle/>
          <a:p>
            <a:fld id="{346502CE-1B0A-48E0-A549-DE22F64B3E3B}" type="datetimeFigureOut">
              <a:rPr lang="he-IL" smtClean="0"/>
              <a:t>ט'/כסלו/תשפ"ה</a:t>
            </a:fld>
            <a:endParaRPr lang="he-IL"/>
          </a:p>
        </p:txBody>
      </p:sp>
      <p:sp>
        <p:nvSpPr>
          <p:cNvPr id="8" name="Footer Placeholder 7"/>
          <p:cNvSpPr>
            <a:spLocks noGrp="1"/>
          </p:cNvSpPr>
          <p:nvPr>
            <p:ph type="ftr" sz="quarter" idx="11"/>
          </p:nvPr>
        </p:nvSpPr>
        <p:spPr/>
        <p:txBody>
          <a:bodyPr/>
          <a:lstStyle/>
          <a:p>
            <a:endParaRPr lang="he-IL"/>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EC18C40-958A-4BF6-A91A-CF0E3B813143}" type="slidenum">
              <a:rPr lang="he-IL" smtClean="0"/>
              <a:t>‹#›</a:t>
            </a:fld>
            <a:endParaRPr lang="he-IL"/>
          </a:p>
        </p:txBody>
      </p:sp>
    </p:spTree>
    <p:extLst>
      <p:ext uri="{BB962C8B-B14F-4D97-AF65-F5344CB8AC3E}">
        <p14:creationId xmlns:p14="http://schemas.microsoft.com/office/powerpoint/2010/main" val="2143964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346502CE-1B0A-48E0-A549-DE22F64B3E3B}" type="datetimeFigureOut">
              <a:rPr lang="he-IL" smtClean="0"/>
              <a:t>ט'/כסלו/תשפ"ה</a:t>
            </a:fld>
            <a:endParaRPr lang="he-IL"/>
          </a:p>
        </p:txBody>
      </p:sp>
      <p:sp>
        <p:nvSpPr>
          <p:cNvPr id="4" name="Footer Placeholder 3"/>
          <p:cNvSpPr>
            <a:spLocks noGrp="1"/>
          </p:cNvSpPr>
          <p:nvPr>
            <p:ph type="ftr" sz="quarter" idx="11"/>
          </p:nvPr>
        </p:nvSpPr>
        <p:spPr/>
        <p:txBody>
          <a:bodyPr/>
          <a:lstStyle/>
          <a:p>
            <a:endParaRPr lang="he-IL"/>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EC18C40-958A-4BF6-A91A-CF0E3B813143}" type="slidenum">
              <a:rPr lang="he-IL" smtClean="0"/>
              <a:t>‹#›</a:t>
            </a:fld>
            <a:endParaRPr lang="he-IL"/>
          </a:p>
        </p:txBody>
      </p:sp>
    </p:spTree>
    <p:extLst>
      <p:ext uri="{BB962C8B-B14F-4D97-AF65-F5344CB8AC3E}">
        <p14:creationId xmlns:p14="http://schemas.microsoft.com/office/powerpoint/2010/main" val="3333509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6502CE-1B0A-48E0-A549-DE22F64B3E3B}" type="datetimeFigureOut">
              <a:rPr lang="he-IL" smtClean="0"/>
              <a:t>ט'/כסלו/תשפ"ה</a:t>
            </a:fld>
            <a:endParaRPr lang="he-IL"/>
          </a:p>
        </p:txBody>
      </p:sp>
      <p:sp>
        <p:nvSpPr>
          <p:cNvPr id="3" name="Footer Placeholder 2"/>
          <p:cNvSpPr>
            <a:spLocks noGrp="1"/>
          </p:cNvSpPr>
          <p:nvPr>
            <p:ph type="ftr" sz="quarter" idx="11"/>
          </p:nvPr>
        </p:nvSpPr>
        <p:spPr/>
        <p:txBody>
          <a:bodyPr/>
          <a:lstStyle/>
          <a:p>
            <a:endParaRPr lang="he-IL"/>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EC18C40-958A-4BF6-A91A-CF0E3B813143}" type="slidenum">
              <a:rPr lang="he-IL" smtClean="0"/>
              <a:t>‹#›</a:t>
            </a:fld>
            <a:endParaRPr lang="he-IL"/>
          </a:p>
        </p:txBody>
      </p:sp>
    </p:spTree>
    <p:extLst>
      <p:ext uri="{BB962C8B-B14F-4D97-AF65-F5344CB8AC3E}">
        <p14:creationId xmlns:p14="http://schemas.microsoft.com/office/powerpoint/2010/main" val="3182961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ערוך סגנונות טקסט של תבנית בסיס</a:t>
            </a:r>
          </a:p>
        </p:txBody>
      </p:sp>
      <p:sp>
        <p:nvSpPr>
          <p:cNvPr id="5" name="Date Placeholder 4"/>
          <p:cNvSpPr>
            <a:spLocks noGrp="1"/>
          </p:cNvSpPr>
          <p:nvPr>
            <p:ph type="dt" sz="half" idx="10"/>
          </p:nvPr>
        </p:nvSpPr>
        <p:spPr/>
        <p:txBody>
          <a:bodyPr/>
          <a:lstStyle/>
          <a:p>
            <a:fld id="{346502CE-1B0A-48E0-A549-DE22F64B3E3B}" type="datetimeFigureOut">
              <a:rPr lang="he-IL" smtClean="0"/>
              <a:t>ט'/כסלו/תשפ"ה</a:t>
            </a:fld>
            <a:endParaRPr lang="he-IL"/>
          </a:p>
        </p:txBody>
      </p:sp>
      <p:sp>
        <p:nvSpPr>
          <p:cNvPr id="6" name="Footer Placeholder 5"/>
          <p:cNvSpPr>
            <a:spLocks noGrp="1"/>
          </p:cNvSpPr>
          <p:nvPr>
            <p:ph type="ftr" sz="quarter" idx="11"/>
          </p:nvPr>
        </p:nvSpPr>
        <p:spPr/>
        <p:txBody>
          <a:bodyPr/>
          <a:lstStyle/>
          <a:p>
            <a:endParaRPr lang="he-IL"/>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EC18C40-958A-4BF6-A91A-CF0E3B813143}" type="slidenum">
              <a:rPr lang="he-IL" smtClean="0"/>
              <a:t>‹#›</a:t>
            </a:fld>
            <a:endParaRPr lang="he-IL"/>
          </a:p>
        </p:txBody>
      </p:sp>
    </p:spTree>
    <p:extLst>
      <p:ext uri="{BB962C8B-B14F-4D97-AF65-F5344CB8AC3E}">
        <p14:creationId xmlns:p14="http://schemas.microsoft.com/office/powerpoint/2010/main" val="940195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he-IL" smtClean="0"/>
              <a:t>לחץ כדי לערוך סגנון כותרת של תבנית בסיס</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ערוך סגנונות טקסט של תבנית בסיס</a:t>
            </a:r>
          </a:p>
        </p:txBody>
      </p:sp>
      <p:sp>
        <p:nvSpPr>
          <p:cNvPr id="5" name="Date Placeholder 4"/>
          <p:cNvSpPr>
            <a:spLocks noGrp="1"/>
          </p:cNvSpPr>
          <p:nvPr>
            <p:ph type="dt" sz="half" idx="10"/>
          </p:nvPr>
        </p:nvSpPr>
        <p:spPr/>
        <p:txBody>
          <a:bodyPr/>
          <a:lstStyle/>
          <a:p>
            <a:fld id="{346502CE-1B0A-48E0-A549-DE22F64B3E3B}" type="datetimeFigureOut">
              <a:rPr lang="he-IL" smtClean="0"/>
              <a:t>ט'/כסלו/תשפ"ה</a:t>
            </a:fld>
            <a:endParaRPr lang="he-IL"/>
          </a:p>
        </p:txBody>
      </p:sp>
      <p:sp>
        <p:nvSpPr>
          <p:cNvPr id="6" name="Footer Placeholder 5"/>
          <p:cNvSpPr>
            <a:spLocks noGrp="1"/>
          </p:cNvSpPr>
          <p:nvPr>
            <p:ph type="ftr" sz="quarter" idx="11"/>
          </p:nvPr>
        </p:nvSpPr>
        <p:spPr/>
        <p:txBody>
          <a:bodyPr/>
          <a:lstStyle/>
          <a:p>
            <a:endParaRPr lang="he-I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C18C40-958A-4BF6-A91A-CF0E3B813143}" type="slidenum">
              <a:rPr lang="he-IL" smtClean="0"/>
              <a:t>‹#›</a:t>
            </a:fld>
            <a:endParaRPr lang="he-IL"/>
          </a:p>
        </p:txBody>
      </p:sp>
    </p:spTree>
    <p:extLst>
      <p:ext uri="{BB962C8B-B14F-4D97-AF65-F5344CB8AC3E}">
        <p14:creationId xmlns:p14="http://schemas.microsoft.com/office/powerpoint/2010/main" val="1694008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46502CE-1B0A-48E0-A549-DE22F64B3E3B}" type="datetimeFigureOut">
              <a:rPr lang="he-IL" smtClean="0"/>
              <a:t>ט'/כסלו/תשפ"ה</a:t>
            </a:fld>
            <a:endParaRPr lang="he-IL"/>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he-IL"/>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EC18C40-958A-4BF6-A91A-CF0E3B813143}" type="slidenum">
              <a:rPr lang="he-IL" smtClean="0"/>
              <a:t>‹#›</a:t>
            </a:fld>
            <a:endParaRPr lang="he-IL"/>
          </a:p>
        </p:txBody>
      </p:sp>
    </p:spTree>
    <p:extLst>
      <p:ext uri="{BB962C8B-B14F-4D97-AF65-F5344CB8AC3E}">
        <p14:creationId xmlns:p14="http://schemas.microsoft.com/office/powerpoint/2010/main" val="33228491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geek.co.il/~mooffie/crossword/" TargetMode="External"/><Relationship Id="rId2" Type="http://schemas.openxmlformats.org/officeDocument/2006/relationships/hyperlink" Target="https://www.hachtava.co.il/" TargetMode="External"/><Relationship Id="rId1" Type="http://schemas.openxmlformats.org/officeDocument/2006/relationships/slideLayout" Target="../slideLayouts/slideLayout2.xml"/><Relationship Id="rId4" Type="http://schemas.openxmlformats.org/officeDocument/2006/relationships/hyperlink" Target="https://hizlachti.co.il/files/%D7%94%D7%91%D7%97%D7%A0%D7%94_%D7%91%D7%A4%D7%A8%D7%98%D7%99%D7%9D.pdf"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1514;&#1510;&#1508;&#1497;&#1514;%20&#1489;&#1513;&#1497;&#1506;&#1493;&#1512;&#1497;%20&#1497;&#1506;&#1500;.xls" TargetMode="External"/><Relationship Id="rId2" Type="http://schemas.openxmlformats.org/officeDocument/2006/relationships/hyperlink" Target="https://docs.google.com/forms/d/1tLe2rtTE8kLsSPaosvR_Hs0VF2G2biUjKL70_thmNNg/viewform?edit_requested=true" TargetMode="Externa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hyperlink" Target="https://students.myofek.cet.ac.il/he/catalog?allFields=%D7%A9%D7%98%D7%A3%20%D7%A7%D7%A8%D7%99%D7%90%D7%94&amp;exactSearch=0"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1514;&#1510;&#1508;&#1497;&#1514;%20&#1489;&#1513;&#1497;&#1506;&#1493;&#1512;&#1497;%20&#1497;&#1506;&#1500;.xl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1502;&#1494;&#1497;%20&#1494;'&#1493;&#1512;&#1504;&#1493;%20-%20&#1495;&#1493;&#1502;&#1512;&#1497;%20&#1492;&#1493;&#1512;&#1488;&#1492;%20&#1493;&#1500;&#1502;&#1497;&#1491;&#1492;/&#1489;&#1504;&#1497;&#1497;&#1514;%20&#1502;&#1506;&#1512;&#1499;&#1497;%20&#1513;&#1497;&#1506;&#1493;&#1512;.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hachtava.co.il/" TargetMode="External"/><Relationship Id="rId2" Type="http://schemas.openxmlformats.org/officeDocument/2006/relationships/hyperlink" Target="https://myofek.cet.ac.il/he-" TargetMode="External"/><Relationship Id="rId1" Type="http://schemas.openxmlformats.org/officeDocument/2006/relationships/slideLayout" Target="../slideLayouts/slideLayout2.xml"/><Relationship Id="rId5" Type="http://schemas.openxmlformats.org/officeDocument/2006/relationships/hyperlink" Target="https://hizlachti.co.il/article-a9as230o7p-%D7%97%D7%95%D7%9E%D7%A8%D7%99-%D7%9C%D7%9E%D7%99%D7%93%D7%94-%D7%91%D7%A9%D7%A4%D7%94.html" TargetMode="External"/><Relationship Id="rId4" Type="http://schemas.openxmlformats.org/officeDocument/2006/relationships/hyperlink" Target="https://yael.tafnit-il.org.il/wp-content/uploads/2024/08/%D7%A2%D7%99%D7%93%D7%95%D7%93-%D7%94%D7%A7%D7%A8%D7%99%D7%90%D7%94.pdf"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_ZyWME_hzbA" TargetMode="External"/><Relationship Id="rId2" Type="http://schemas.openxmlformats.org/officeDocument/2006/relationships/hyperlink" Target="file:///C:\Users\Owner\Documents\&#1497;&#1506;&#1500;\&#1502;&#1510;&#1490;&#1514;%20&#1491;&#1512;%20&#1508;&#1512;&#1497;&#1488;&#1493;&#1512;%20-%20&#1492;&#1489;&#1504;&#1514;%20&#1492;&#1504;&#1511;&#1512;&#1488;%20&#1489;&#1511;&#1512;&#1489;%20&#1491;&#1493;&#1489;&#1512;&#1497;%20&#1513;&#1508;&#1492;%20&#1513;&#1504;&#1497;&#1492;.doc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כותרת 1"/>
          <p:cNvSpPr>
            <a:spLocks noGrp="1"/>
          </p:cNvSpPr>
          <p:nvPr>
            <p:ph type="ctrTitle"/>
          </p:nvPr>
        </p:nvSpPr>
        <p:spPr>
          <a:xfrm>
            <a:off x="1211580" y="328613"/>
            <a:ext cx="10585133" cy="997267"/>
          </a:xfrm>
        </p:spPr>
        <p:txBody>
          <a:bodyPr>
            <a:normAutofit/>
          </a:bodyPr>
          <a:lstStyle/>
          <a:p>
            <a:pPr algn="ctr" eaLnBrk="1" hangingPunct="1"/>
            <a:r>
              <a:rPr lang="he-IL" altLang="he-IL" b="1" dirty="0" smtClean="0">
                <a:solidFill>
                  <a:srgbClr val="FF0000"/>
                </a:solidFill>
              </a:rPr>
              <a:t>"המסע" שלנו התחיל ....</a:t>
            </a:r>
          </a:p>
        </p:txBody>
      </p:sp>
      <p:sp>
        <p:nvSpPr>
          <p:cNvPr id="3075" name="כותרת משנה 2"/>
          <p:cNvSpPr>
            <a:spLocks noGrp="1"/>
          </p:cNvSpPr>
          <p:nvPr>
            <p:ph type="subTitle" idx="1"/>
          </p:nvPr>
        </p:nvSpPr>
        <p:spPr>
          <a:xfrm>
            <a:off x="1881188" y="1928813"/>
            <a:ext cx="8143875" cy="4143375"/>
          </a:xfrm>
        </p:spPr>
        <p:txBody>
          <a:bodyPr rtlCol="1">
            <a:normAutofit fontScale="25000" lnSpcReduction="20000"/>
          </a:bodyPr>
          <a:lstStyle/>
          <a:p>
            <a:pPr algn="ctr" eaLnBrk="1" fontAlgn="auto" hangingPunct="1">
              <a:spcAft>
                <a:spcPts val="0"/>
              </a:spcAft>
              <a:defRPr/>
            </a:pPr>
            <a:r>
              <a:rPr lang="he-IL" sz="7600" b="1" dirty="0">
                <a:solidFill>
                  <a:schemeClr val="tx1"/>
                </a:solidFill>
              </a:rPr>
              <a:t>מסע = תנועה ממקום למקום</a:t>
            </a:r>
          </a:p>
          <a:p>
            <a:pPr algn="ctr" eaLnBrk="1" fontAlgn="auto" hangingPunct="1">
              <a:spcAft>
                <a:spcPts val="0"/>
              </a:spcAft>
              <a:defRPr/>
            </a:pPr>
            <a:endParaRPr lang="he-IL" sz="5100" b="1" dirty="0">
              <a:solidFill>
                <a:schemeClr val="tx1"/>
              </a:solidFill>
            </a:endParaRPr>
          </a:p>
          <a:p>
            <a:pPr marL="342900" indent="-342900" algn="ctr" eaLnBrk="1" fontAlgn="auto" hangingPunct="1">
              <a:spcAft>
                <a:spcPts val="0"/>
              </a:spcAft>
              <a:defRPr/>
            </a:pPr>
            <a:endParaRPr lang="he-IL" sz="2000" dirty="0">
              <a:solidFill>
                <a:prstClr val="black"/>
              </a:solidFill>
            </a:endParaRPr>
          </a:p>
          <a:p>
            <a:pPr marL="342900" indent="-342900" algn="ctr" eaLnBrk="1" fontAlgn="auto" hangingPunct="1">
              <a:spcAft>
                <a:spcPts val="0"/>
              </a:spcAft>
              <a:defRPr/>
            </a:pPr>
            <a:r>
              <a:rPr lang="he-IL" sz="8000" dirty="0">
                <a:solidFill>
                  <a:schemeClr val="tx1"/>
                </a:solidFill>
              </a:rPr>
              <a:t>כל שנה (שנת הלימודים) היא כמו "מסע משותף" בו</a:t>
            </a:r>
          </a:p>
          <a:p>
            <a:pPr marL="342900" indent="-342900" algn="ctr" eaLnBrk="1" fontAlgn="auto" hangingPunct="1">
              <a:spcAft>
                <a:spcPts val="0"/>
              </a:spcAft>
              <a:defRPr/>
            </a:pPr>
            <a:r>
              <a:rPr lang="he-IL" sz="8000" dirty="0">
                <a:solidFill>
                  <a:schemeClr val="tx1"/>
                </a:solidFill>
              </a:rPr>
              <a:t>אנו מבקשים להגיע </a:t>
            </a:r>
            <a:r>
              <a:rPr lang="he-IL" sz="8000" b="1" dirty="0">
                <a:solidFill>
                  <a:schemeClr val="tx1"/>
                </a:solidFill>
              </a:rPr>
              <a:t>ממקום אחד למקום אחר</a:t>
            </a:r>
            <a:r>
              <a:rPr lang="he-IL" sz="8000" dirty="0">
                <a:solidFill>
                  <a:schemeClr val="tx1"/>
                </a:solidFill>
              </a:rPr>
              <a:t>.</a:t>
            </a:r>
          </a:p>
          <a:p>
            <a:pPr marL="342900" indent="-342900" algn="ctr" eaLnBrk="1" fontAlgn="auto" hangingPunct="1">
              <a:spcAft>
                <a:spcPts val="0"/>
              </a:spcAft>
              <a:defRPr/>
            </a:pPr>
            <a:endParaRPr lang="he-IL" sz="4100" dirty="0">
              <a:solidFill>
                <a:prstClr val="black"/>
              </a:solidFill>
            </a:endParaRPr>
          </a:p>
          <a:p>
            <a:pPr marL="342900" indent="-342900" algn="ctr" eaLnBrk="1" fontAlgn="auto" hangingPunct="1">
              <a:spcAft>
                <a:spcPts val="0"/>
              </a:spcAft>
              <a:defRPr/>
            </a:pPr>
            <a:r>
              <a:rPr lang="he-IL" sz="8000" dirty="0">
                <a:solidFill>
                  <a:prstClr val="black"/>
                </a:solidFill>
              </a:rPr>
              <a:t>כדי להצליח </a:t>
            </a:r>
            <a:r>
              <a:rPr lang="he-IL" sz="8000" b="1" dirty="0">
                <a:solidFill>
                  <a:prstClr val="black"/>
                </a:solidFill>
              </a:rPr>
              <a:t>ב"מסע" </a:t>
            </a:r>
            <a:r>
              <a:rPr lang="he-IL" sz="8000" dirty="0">
                <a:solidFill>
                  <a:prstClr val="black"/>
                </a:solidFill>
              </a:rPr>
              <a:t>אנו מצהירים  על </a:t>
            </a:r>
            <a:r>
              <a:rPr lang="he-IL" sz="8000" b="1" dirty="0">
                <a:solidFill>
                  <a:srgbClr val="FF0000"/>
                </a:solidFill>
              </a:rPr>
              <a:t>הכיוון</a:t>
            </a:r>
            <a:r>
              <a:rPr lang="he-IL" sz="8000" dirty="0">
                <a:solidFill>
                  <a:prstClr val="black"/>
                </a:solidFill>
              </a:rPr>
              <a:t> =</a:t>
            </a:r>
          </a:p>
          <a:p>
            <a:pPr marL="342900" indent="-342900" algn="ctr" eaLnBrk="1" fontAlgn="auto" hangingPunct="1">
              <a:spcAft>
                <a:spcPts val="0"/>
              </a:spcAft>
              <a:defRPr/>
            </a:pPr>
            <a:r>
              <a:rPr lang="he-IL" sz="8000" b="1" dirty="0">
                <a:solidFill>
                  <a:srgbClr val="FF0000"/>
                </a:solidFill>
              </a:rPr>
              <a:t>                     מטרות</a:t>
            </a:r>
            <a:r>
              <a:rPr lang="he-IL" sz="8000" b="1" dirty="0">
                <a:solidFill>
                  <a:prstClr val="black"/>
                </a:solidFill>
              </a:rPr>
              <a:t> המסע </a:t>
            </a:r>
            <a:r>
              <a:rPr lang="he-IL" sz="8000" b="1" dirty="0">
                <a:solidFill>
                  <a:srgbClr val="FF0000"/>
                </a:solidFill>
              </a:rPr>
              <a:t>והיעדים</a:t>
            </a:r>
            <a:r>
              <a:rPr lang="he-IL" sz="8000" b="1" dirty="0">
                <a:solidFill>
                  <a:prstClr val="black"/>
                </a:solidFill>
              </a:rPr>
              <a:t> של המסע.</a:t>
            </a:r>
          </a:p>
          <a:p>
            <a:pPr marL="342900" indent="-342900" algn="ctr" eaLnBrk="1" fontAlgn="auto" hangingPunct="1">
              <a:spcAft>
                <a:spcPts val="0"/>
              </a:spcAft>
              <a:defRPr/>
            </a:pPr>
            <a:endParaRPr lang="he-IL" sz="2000" b="1" dirty="0">
              <a:solidFill>
                <a:prstClr val="black"/>
              </a:solidFill>
            </a:endParaRPr>
          </a:p>
          <a:p>
            <a:pPr algn="ctr" eaLnBrk="1" fontAlgn="auto" hangingPunct="1">
              <a:spcAft>
                <a:spcPts val="0"/>
              </a:spcAft>
              <a:defRPr/>
            </a:pPr>
            <a:endParaRPr lang="he-IL" sz="2000" b="1" dirty="0">
              <a:solidFill>
                <a:schemeClr val="tx1"/>
              </a:solidFill>
            </a:endParaRPr>
          </a:p>
          <a:p>
            <a:pPr algn="ctr" eaLnBrk="1" fontAlgn="auto" hangingPunct="1">
              <a:spcAft>
                <a:spcPts val="0"/>
              </a:spcAft>
              <a:defRPr/>
            </a:pPr>
            <a:endParaRPr lang="he-IL" sz="2000" b="1" dirty="0">
              <a:solidFill>
                <a:schemeClr val="tx1"/>
              </a:solidFill>
            </a:endParaRPr>
          </a:p>
          <a:p>
            <a:pPr eaLnBrk="1" fontAlgn="auto" hangingPunct="1">
              <a:spcAft>
                <a:spcPts val="0"/>
              </a:spcAft>
              <a:defRPr/>
            </a:pPr>
            <a:endParaRPr lang="he-IL" sz="2000" b="1" dirty="0">
              <a:solidFill>
                <a:schemeClr val="tx1"/>
              </a:solidFill>
            </a:endParaRPr>
          </a:p>
          <a:p>
            <a:pPr eaLnBrk="1" fontAlgn="auto" hangingPunct="1">
              <a:spcAft>
                <a:spcPts val="0"/>
              </a:spcAft>
              <a:defRPr/>
            </a:pPr>
            <a:endParaRPr lang="he-IL" sz="2000" b="1" dirty="0">
              <a:solidFill>
                <a:schemeClr val="tx1"/>
              </a:solidFill>
            </a:endParaRPr>
          </a:p>
          <a:p>
            <a:pPr eaLnBrk="1" fontAlgn="auto" hangingPunct="1">
              <a:spcAft>
                <a:spcPts val="0"/>
              </a:spcAft>
              <a:defRPr/>
            </a:pPr>
            <a:r>
              <a:rPr lang="he-IL" sz="2000" dirty="0">
                <a:solidFill>
                  <a:schemeClr val="tx1"/>
                </a:solidFill>
              </a:rPr>
              <a:t> </a:t>
            </a:r>
            <a:endParaRPr lang="en-US" sz="2000" dirty="0">
              <a:solidFill>
                <a:schemeClr val="tx1"/>
              </a:solidFill>
            </a:endParaRPr>
          </a:p>
          <a:p>
            <a:pPr eaLnBrk="1" fontAlgn="auto" hangingPunct="1">
              <a:spcAft>
                <a:spcPts val="0"/>
              </a:spcAft>
              <a:defRPr/>
            </a:pPr>
            <a:endParaRPr lang="he-IL" sz="2000" dirty="0">
              <a:solidFill>
                <a:schemeClr val="tx1"/>
              </a:solidFill>
            </a:endParaRPr>
          </a:p>
        </p:txBody>
      </p:sp>
    </p:spTree>
    <p:extLst>
      <p:ext uri="{BB962C8B-B14F-4D97-AF65-F5344CB8AC3E}">
        <p14:creationId xmlns:p14="http://schemas.microsoft.com/office/powerpoint/2010/main" val="801024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משנה 2"/>
          <p:cNvSpPr>
            <a:spLocks noGrp="1"/>
          </p:cNvSpPr>
          <p:nvPr>
            <p:ph type="subTitle" idx="1"/>
          </p:nvPr>
        </p:nvSpPr>
        <p:spPr>
          <a:xfrm>
            <a:off x="1867798" y="1226034"/>
            <a:ext cx="9607550" cy="3741737"/>
          </a:xfrm>
        </p:spPr>
        <p:txBody>
          <a:bodyPr rtlCol="0">
            <a:noAutofit/>
          </a:bodyPr>
          <a:lstStyle/>
          <a:p>
            <a:pPr eaLnBrk="1" fontAlgn="auto" hangingPunct="1">
              <a:spcAft>
                <a:spcPts val="0"/>
              </a:spcAft>
              <a:buFont typeface="Wingdings 3" charset="2"/>
              <a:buNone/>
              <a:defRPr/>
            </a:pPr>
            <a:endParaRPr lang="he-IL" sz="2000" b="1" dirty="0">
              <a:solidFill>
                <a:srgbClr val="000000"/>
              </a:solidFill>
              <a:latin typeface="Calibri" panose="020F0502020204030204" pitchFamily="34" charset="0"/>
              <a:cs typeface="Calibri" panose="020F0502020204030204" pitchFamily="34" charset="0"/>
            </a:endParaRPr>
          </a:p>
          <a:p>
            <a:pPr algn="ctr" eaLnBrk="1" fontAlgn="auto" hangingPunct="1">
              <a:spcAft>
                <a:spcPts val="0"/>
              </a:spcAft>
              <a:buFont typeface="Wingdings 3" charset="2"/>
              <a:buNone/>
              <a:defRPr/>
            </a:pPr>
            <a:r>
              <a:rPr lang="he-IL" sz="2000" b="1" dirty="0">
                <a:solidFill>
                  <a:srgbClr val="000000"/>
                </a:solidFill>
                <a:latin typeface="Calibri" panose="020F0502020204030204" pitchFamily="34" charset="0"/>
                <a:cs typeface="Calibri" panose="020F0502020204030204" pitchFamily="34" charset="0"/>
              </a:rPr>
              <a:t>בעבר תוארו ילדים בגיל הרך </a:t>
            </a:r>
            <a:r>
              <a:rPr lang="he-IL" sz="2000" b="1" dirty="0">
                <a:solidFill>
                  <a:schemeClr val="accent2"/>
                </a:solidFill>
                <a:latin typeface="Calibri" panose="020F0502020204030204" pitchFamily="34" charset="0"/>
                <a:cs typeface="Calibri" panose="020F0502020204030204" pitchFamily="34" charset="0"/>
              </a:rPr>
              <a:t>כ"ספוגים של מילים" </a:t>
            </a:r>
            <a:r>
              <a:rPr lang="he-IL" sz="2000" b="1" dirty="0">
                <a:solidFill>
                  <a:srgbClr val="000000"/>
                </a:solidFill>
                <a:latin typeface="Calibri" panose="020F0502020204030204" pitchFamily="34" charset="0"/>
                <a:cs typeface="Calibri" panose="020F0502020204030204" pitchFamily="34" charset="0"/>
              </a:rPr>
              <a:t>.</a:t>
            </a:r>
          </a:p>
          <a:p>
            <a:pPr algn="ctr" eaLnBrk="1" fontAlgn="auto" hangingPunct="1">
              <a:spcAft>
                <a:spcPts val="0"/>
              </a:spcAft>
              <a:buFont typeface="Wingdings 3" charset="2"/>
              <a:buNone/>
              <a:defRPr/>
            </a:pPr>
            <a:r>
              <a:rPr lang="he-IL" sz="2000" b="1" dirty="0">
                <a:solidFill>
                  <a:srgbClr val="000000"/>
                </a:solidFill>
                <a:latin typeface="Calibri" panose="020F0502020204030204" pitchFamily="34" charset="0"/>
                <a:cs typeface="Calibri" panose="020F0502020204030204" pitchFamily="34" charset="0"/>
              </a:rPr>
              <a:t>לעיתים קרובות מדי יוצאים מנקודת הנחה שלמידת מילים היא טבעית</a:t>
            </a:r>
          </a:p>
          <a:p>
            <a:pPr algn="ctr" eaLnBrk="1" fontAlgn="auto" hangingPunct="1">
              <a:spcAft>
                <a:spcPts val="0"/>
              </a:spcAft>
              <a:buFont typeface="Wingdings 3" charset="2"/>
              <a:buNone/>
              <a:defRPr/>
            </a:pPr>
            <a:r>
              <a:rPr lang="he-IL" sz="2000" b="1" dirty="0">
                <a:solidFill>
                  <a:srgbClr val="000000"/>
                </a:solidFill>
                <a:latin typeface="Calibri" panose="020F0502020204030204" pitchFamily="34" charset="0"/>
                <a:cs typeface="Calibri" panose="020F0502020204030204" pitchFamily="34" charset="0"/>
              </a:rPr>
              <a:t> ושהתנאים בכיתות הלימוד מספקים הזדמנויות ספונטניות להתפתחות אוצר מילים. </a:t>
            </a:r>
          </a:p>
          <a:p>
            <a:pPr eaLnBrk="1" fontAlgn="auto" hangingPunct="1">
              <a:spcAft>
                <a:spcPts val="0"/>
              </a:spcAft>
              <a:buFont typeface="Wingdings 3" charset="2"/>
              <a:buNone/>
              <a:defRPr/>
            </a:pPr>
            <a:endParaRPr lang="he-IL" sz="2000" b="1" dirty="0">
              <a:solidFill>
                <a:srgbClr val="000000"/>
              </a:solidFill>
              <a:latin typeface="Calibri" panose="020F0502020204030204" pitchFamily="34" charset="0"/>
              <a:cs typeface="Calibri" panose="020F0502020204030204" pitchFamily="34" charset="0"/>
            </a:endParaRPr>
          </a:p>
          <a:p>
            <a:pPr eaLnBrk="1" fontAlgn="auto" hangingPunct="1">
              <a:spcAft>
                <a:spcPts val="0"/>
              </a:spcAft>
              <a:buFont typeface="Wingdings 3" charset="2"/>
              <a:buNone/>
              <a:defRPr/>
            </a:pPr>
            <a:r>
              <a:rPr lang="he-IL" sz="2000" b="1" dirty="0">
                <a:solidFill>
                  <a:srgbClr val="000000"/>
                </a:solidFill>
                <a:latin typeface="Calibri" panose="020F0502020204030204" pitchFamily="34" charset="0"/>
                <a:cs typeface="Calibri" panose="020F0502020204030204" pitchFamily="34" charset="0"/>
              </a:rPr>
              <a:t>למידה מזדמנת היא חשובה, אך היא אינה מספיקה כדי לאפשר התמודדות עם רכישת השפה.</a:t>
            </a:r>
          </a:p>
          <a:p>
            <a:pPr algn="ctr" eaLnBrk="1" fontAlgn="auto" hangingPunct="1">
              <a:spcAft>
                <a:spcPts val="0"/>
              </a:spcAft>
              <a:buFont typeface="Wingdings 3" charset="2"/>
              <a:buNone/>
              <a:defRPr/>
            </a:pPr>
            <a:r>
              <a:rPr lang="he-IL" sz="2000" b="1" dirty="0">
                <a:solidFill>
                  <a:schemeClr val="accent2"/>
                </a:solidFill>
                <a:latin typeface="Calibri" panose="020F0502020204030204" pitchFamily="34" charset="0"/>
                <a:cs typeface="Calibri" panose="020F0502020204030204" pitchFamily="34" charset="0"/>
              </a:rPr>
              <a:t>דרושה אסטרטגיה הרבה יותר ממוקדת בהוראת אוצר מילים:</a:t>
            </a:r>
          </a:p>
          <a:p>
            <a:pPr eaLnBrk="1" fontAlgn="auto" hangingPunct="1">
              <a:spcAft>
                <a:spcPts val="0"/>
              </a:spcAft>
              <a:buFont typeface="Wingdings 3" charset="2"/>
              <a:buNone/>
              <a:defRPr/>
            </a:pPr>
            <a:r>
              <a:rPr lang="he-IL" sz="2000" b="1" dirty="0">
                <a:solidFill>
                  <a:schemeClr val="accent2"/>
                </a:solidFill>
                <a:latin typeface="Calibri" panose="020F0502020204030204" pitchFamily="34" charset="0"/>
                <a:cs typeface="Calibri" panose="020F0502020204030204" pitchFamily="34" charset="0"/>
              </a:rPr>
              <a:t>ממצאים עדכניים מצביעים על כך שילדים זקוקים להוראת אוצר מילים מתוכננת, רציפה ושיטתית. </a:t>
            </a:r>
          </a:p>
          <a:p>
            <a:pPr eaLnBrk="1" fontAlgn="auto" hangingPunct="1">
              <a:spcAft>
                <a:spcPts val="0"/>
              </a:spcAft>
              <a:buFont typeface="Wingdings 3" charset="2"/>
              <a:buNone/>
              <a:defRPr/>
            </a:pPr>
            <a:endParaRPr lang="he-IL" sz="2000" b="1" dirty="0">
              <a:solidFill>
                <a:schemeClr val="accent2"/>
              </a:solidFill>
              <a:latin typeface="Calibri" panose="020F0502020204030204" pitchFamily="34" charset="0"/>
              <a:cs typeface="Calibri" panose="020F0502020204030204" pitchFamily="34" charset="0"/>
            </a:endParaRPr>
          </a:p>
          <a:p>
            <a:pPr eaLnBrk="1" fontAlgn="auto" hangingPunct="1">
              <a:spcAft>
                <a:spcPts val="0"/>
              </a:spcAft>
              <a:buFont typeface="Wingdings 3" charset="2"/>
              <a:buNone/>
              <a:defRPr/>
            </a:pPr>
            <a:endParaRPr lang="he-IL" sz="2000" dirty="0">
              <a:cs typeface="+mn-cs"/>
            </a:endParaRPr>
          </a:p>
        </p:txBody>
      </p:sp>
    </p:spTree>
    <p:extLst>
      <p:ext uri="{BB962C8B-B14F-4D97-AF65-F5344CB8AC3E}">
        <p14:creationId xmlns:p14="http://schemas.microsoft.com/office/powerpoint/2010/main" val="690125542"/>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כותרת 1"/>
          <p:cNvSpPr>
            <a:spLocks noGrp="1"/>
          </p:cNvSpPr>
          <p:nvPr>
            <p:ph type="title"/>
          </p:nvPr>
        </p:nvSpPr>
        <p:spPr>
          <a:xfrm>
            <a:off x="2453654" y="609600"/>
            <a:ext cx="8596312" cy="854075"/>
          </a:xfrm>
        </p:spPr>
        <p:txBody>
          <a:bodyPr/>
          <a:lstStyle/>
          <a:p>
            <a:pPr algn="ctr" eaLnBrk="1" hangingPunct="1"/>
            <a:r>
              <a:rPr lang="he-IL" altLang="he-IL" sz="3300" b="1" dirty="0" smtClean="0">
                <a:latin typeface="Times New Roman" panose="02020603050405020304" pitchFamily="18" charset="0"/>
                <a:ea typeface="Times New Roman" panose="02020603050405020304" pitchFamily="18" charset="0"/>
                <a:cs typeface="David" panose="020E0502060401010101" pitchFamily="34" charset="-79"/>
              </a:rPr>
              <a:t>כיצד לומדים אוצר מילים חדש?</a:t>
            </a:r>
            <a:endParaRPr lang="he-IL" altLang="he-IL" dirty="0" smtClean="0">
              <a:ea typeface="Times New Roman" panose="02020603050405020304" pitchFamily="18" charset="0"/>
              <a:cs typeface="David" panose="020E0502060401010101" pitchFamily="34" charset="-79"/>
            </a:endParaRPr>
          </a:p>
        </p:txBody>
      </p:sp>
      <p:sp>
        <p:nvSpPr>
          <p:cNvPr id="3" name="מציין מיקום תוכן 2"/>
          <p:cNvSpPr>
            <a:spLocks noGrp="1"/>
          </p:cNvSpPr>
          <p:nvPr>
            <p:ph idx="1"/>
          </p:nvPr>
        </p:nvSpPr>
        <p:spPr>
          <a:xfrm>
            <a:off x="1364974" y="1463675"/>
            <a:ext cx="10086975" cy="3879850"/>
          </a:xfrm>
        </p:spPr>
        <p:txBody>
          <a:bodyPr rtlCol="0">
            <a:normAutofit/>
          </a:bodyPr>
          <a:lstStyle/>
          <a:p>
            <a:pPr marL="0" indent="0" algn="ctr" eaLnBrk="1" fontAlgn="auto" hangingPunct="1">
              <a:spcAft>
                <a:spcPts val="0"/>
              </a:spcAft>
              <a:buFont typeface="Wingdings 3" charset="2"/>
              <a:buNone/>
              <a:defRPr/>
            </a:pPr>
            <a:r>
              <a:rPr lang="he-IL" sz="2000" b="1"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בכל שבוע התלמידים ייחשפו לחמש עד שבע מילים.</a:t>
            </a:r>
            <a:endParaRPr lang="en-US" sz="2000" b="1"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endParaRPr>
          </a:p>
          <a:p>
            <a:pPr marL="0" indent="0" eaLnBrk="1" fontAlgn="auto" hangingPunct="1">
              <a:spcAft>
                <a:spcPts val="0"/>
              </a:spcAft>
              <a:buFont typeface="Wingdings 3" charset="2"/>
              <a:buNone/>
              <a:defRPr/>
            </a:pPr>
            <a:r>
              <a:rPr lang="he-IL" b="1"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 </a:t>
            </a:r>
            <a:endParaRPr lang="en-US"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endParaRPr>
          </a:p>
          <a:p>
            <a:pPr marL="0" indent="0" algn="ctr" eaLnBrk="1" fontAlgn="auto" hangingPunct="1">
              <a:spcAft>
                <a:spcPts val="0"/>
              </a:spcAft>
              <a:buFont typeface="Wingdings 3" charset="2"/>
              <a:buNone/>
              <a:defRPr/>
            </a:pPr>
            <a:r>
              <a:rPr lang="he-IL" sz="3000" b="1"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איך מטפלים במילה?</a:t>
            </a:r>
            <a:endParaRPr lang="en-US" sz="3000"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r>
              <a:rPr lang="en-US" sz="2000" dirty="0">
                <a:solidFill>
                  <a:schemeClr val="tx1">
                    <a:lumMod val="75000"/>
                    <a:lumOff val="25000"/>
                  </a:schemeClr>
                </a:solidFill>
                <a:latin typeface="David" panose="020E0502060401010101" pitchFamily="34" charset="-79"/>
                <a:ea typeface="Times New Roman" panose="02020603050405020304" pitchFamily="18" charset="0"/>
                <a:cs typeface="David" panose="020E0502060401010101" pitchFamily="34" charset="-79"/>
              </a:rPr>
              <a:t> </a:t>
            </a:r>
            <a:r>
              <a:rPr lang="he-IL" sz="2000"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 חשיפה מרובה – התלמיד חייב להיחשף למילה החדשה לפחות 20 פעם בשבוע.</a:t>
            </a:r>
          </a:p>
          <a:p>
            <a:pPr eaLnBrk="1" fontAlgn="auto" hangingPunct="1">
              <a:spcAft>
                <a:spcPts val="0"/>
              </a:spcAft>
              <a:buFont typeface="Wingdings 3" charset="2"/>
              <a:buChar char=""/>
              <a:defRPr/>
            </a:pPr>
            <a:endParaRPr lang="en-US" sz="2000"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r>
              <a:rPr lang="he-IL" sz="2000"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 </a:t>
            </a:r>
            <a:r>
              <a:rPr lang="en-US" sz="2000"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 </a:t>
            </a:r>
            <a:r>
              <a:rPr lang="en-US" sz="2000" dirty="0">
                <a:solidFill>
                  <a:schemeClr val="tx1">
                    <a:lumMod val="75000"/>
                    <a:lumOff val="25000"/>
                  </a:schemeClr>
                </a:solidFill>
                <a:latin typeface="David" panose="020E0502060401010101" pitchFamily="34" charset="-79"/>
                <a:ea typeface="Times New Roman" panose="02020603050405020304" pitchFamily="18" charset="0"/>
                <a:cs typeface="David" panose="020E0502060401010101" pitchFamily="34" charset="-79"/>
              </a:rPr>
              <a:t>-</a:t>
            </a:r>
            <a:r>
              <a:rPr lang="he-IL" sz="2000" dirty="0">
                <a:solidFill>
                  <a:schemeClr val="tx1">
                    <a:lumMod val="75000"/>
                    <a:lumOff val="25000"/>
                  </a:schemeClr>
                </a:solidFill>
                <a:latin typeface="David" panose="020E0502060401010101" pitchFamily="34" charset="-79"/>
                <a:ea typeface="Times New Roman" panose="02020603050405020304" pitchFamily="18" charset="0"/>
                <a:cs typeface="David" panose="020E0502060401010101" pitchFamily="34" charset="-79"/>
              </a:rPr>
              <a:t>מבנה המילה – דרך התצורה של המילה לדוגמה</a:t>
            </a:r>
            <a:r>
              <a:rPr lang="en-US" sz="2000" dirty="0">
                <a:solidFill>
                  <a:schemeClr val="tx1">
                    <a:lumMod val="75000"/>
                    <a:lumOff val="25000"/>
                  </a:schemeClr>
                </a:solidFill>
                <a:latin typeface="David" panose="020E0502060401010101" pitchFamily="34" charset="-79"/>
                <a:ea typeface="Times New Roman" panose="02020603050405020304" pitchFamily="18" charset="0"/>
                <a:cs typeface="David" panose="020E0502060401010101" pitchFamily="34" charset="-79"/>
              </a:rPr>
              <a:t>  </a:t>
            </a:r>
            <a:r>
              <a:rPr lang="he-IL" sz="2000"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חַ דְ רֹון – חדר</a:t>
            </a:r>
            <a:r>
              <a:rPr lang="en-US" sz="2000" dirty="0">
                <a:solidFill>
                  <a:schemeClr val="tx1">
                    <a:lumMod val="75000"/>
                    <a:lumOff val="25000"/>
                  </a:schemeClr>
                </a:solidFill>
                <a:latin typeface="David" panose="020E0502060401010101" pitchFamily="34" charset="-79"/>
                <a:ea typeface="Times New Roman" panose="02020603050405020304" pitchFamily="18" charset="0"/>
                <a:cs typeface="David" panose="020E0502060401010101" pitchFamily="34" charset="-79"/>
              </a:rPr>
              <a:t> + X</a:t>
            </a:r>
            <a:r>
              <a:rPr lang="he-IL" sz="2000"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a:t>
            </a:r>
            <a:r>
              <a:rPr lang="he-IL" sz="2000" dirty="0" err="1">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ון</a:t>
            </a:r>
            <a:r>
              <a:rPr lang="he-IL" sz="2000"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 , נעליו – נעל + יו (שייכות)</a:t>
            </a:r>
          </a:p>
          <a:p>
            <a:pPr eaLnBrk="1" fontAlgn="auto" hangingPunct="1">
              <a:spcAft>
                <a:spcPts val="0"/>
              </a:spcAft>
              <a:buFont typeface="Wingdings 3" charset="2"/>
              <a:buChar char=""/>
              <a:defRPr/>
            </a:pPr>
            <a:endParaRPr lang="en-US" sz="2000"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r>
              <a:rPr lang="he-IL" sz="2000"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 משפחות מילים – כתב, כתיבה, מכתב, כתיבה, מכתביה, התכתבות </a:t>
            </a:r>
            <a:r>
              <a:rPr lang="he-IL" sz="2000" dirty="0" err="1">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וכו</a:t>
            </a:r>
            <a:endParaRPr lang="en-US" sz="2000"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endParaRPr lang="he-IL" dirty="0">
              <a:solidFill>
                <a:schemeClr val="tx1">
                  <a:lumMod val="75000"/>
                  <a:lumOff val="25000"/>
                </a:schemeClr>
              </a:solidFill>
              <a:cs typeface="+mn-cs"/>
            </a:endParaRPr>
          </a:p>
        </p:txBody>
      </p:sp>
    </p:spTree>
    <p:extLst>
      <p:ext uri="{BB962C8B-B14F-4D97-AF65-F5344CB8AC3E}">
        <p14:creationId xmlns:p14="http://schemas.microsoft.com/office/powerpoint/2010/main" val="4002432829"/>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838200" y="365125"/>
            <a:ext cx="10515600" cy="569913"/>
          </a:xfrm>
        </p:spPr>
        <p:txBody>
          <a:bodyPr rtlCol="0">
            <a:normAutofit fontScale="90000"/>
          </a:bodyPr>
          <a:lstStyle/>
          <a:p>
            <a:pPr algn="ctr" eaLnBrk="1" fontAlgn="auto" hangingPunct="1">
              <a:spcAft>
                <a:spcPts val="0"/>
              </a:spcAft>
              <a:defRPr/>
            </a:pPr>
            <a:r>
              <a:rPr lang="he-IL" sz="3200" b="1" u="sng" dirty="0">
                <a:solidFill>
                  <a:schemeClr val="accent2"/>
                </a:solidFill>
                <a:latin typeface="Times New Roman" panose="02020603050405020304" pitchFamily="18" charset="0"/>
                <a:ea typeface="Times New Roman" panose="02020603050405020304" pitchFamily="18" charset="0"/>
                <a:cs typeface="David" panose="020E0502060401010101" pitchFamily="34" charset="-79"/>
              </a:rPr>
              <a:t>חיבור משפטים</a:t>
            </a:r>
            <a:r>
              <a:rPr lang="he-IL" sz="3200" b="1" dirty="0">
                <a:solidFill>
                  <a:schemeClr val="accent2"/>
                </a:solidFill>
                <a:latin typeface="Times New Roman" panose="02020603050405020304" pitchFamily="18" charset="0"/>
                <a:ea typeface="Times New Roman" panose="02020603050405020304" pitchFamily="18" charset="0"/>
                <a:cs typeface="David" panose="020E0502060401010101" pitchFamily="34" charset="-79"/>
              </a:rPr>
              <a:t> </a:t>
            </a:r>
            <a:endParaRPr lang="en-US" sz="3200" b="1" dirty="0">
              <a:solidFill>
                <a:schemeClr val="accent2"/>
              </a:solidFill>
              <a:latin typeface="Times New Roman" panose="02020603050405020304" pitchFamily="18" charset="0"/>
              <a:ea typeface="Times New Roman" panose="02020603050405020304" pitchFamily="18" charset="0"/>
              <a:cs typeface="David" panose="020E0502060401010101" pitchFamily="34" charset="-79"/>
            </a:endParaRPr>
          </a:p>
        </p:txBody>
      </p:sp>
      <p:sp>
        <p:nvSpPr>
          <p:cNvPr id="3" name="מציין מיקום תוכן 2"/>
          <p:cNvSpPr>
            <a:spLocks noGrp="1"/>
          </p:cNvSpPr>
          <p:nvPr>
            <p:ph idx="1"/>
          </p:nvPr>
        </p:nvSpPr>
        <p:spPr>
          <a:xfrm>
            <a:off x="838200" y="1388649"/>
            <a:ext cx="11353800" cy="4652962"/>
          </a:xfrm>
        </p:spPr>
        <p:txBody>
          <a:bodyPr rtlCol="0">
            <a:normAutofit/>
          </a:bodyPr>
          <a:lstStyle/>
          <a:p>
            <a:pPr marL="0" indent="0" algn="ctr" eaLnBrk="1" fontAlgn="auto" hangingPunct="1">
              <a:spcAft>
                <a:spcPts val="0"/>
              </a:spcAft>
              <a:buFont typeface="Wingdings 3" charset="2"/>
              <a:buNone/>
              <a:defRPr/>
            </a:pPr>
            <a:r>
              <a:rPr lang="he-IL" sz="2000"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אחת הדרכים על מנת לזכור מילה היא </a:t>
            </a:r>
            <a:r>
              <a:rPr lang="he-IL" sz="2000" b="1"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לחבר משפטים עם המילה. </a:t>
            </a:r>
          </a:p>
          <a:p>
            <a:pPr marL="0" indent="0" eaLnBrk="1" fontAlgn="auto" hangingPunct="1">
              <a:spcAft>
                <a:spcPts val="0"/>
              </a:spcAft>
              <a:buFont typeface="Wingdings 3" charset="2"/>
              <a:buNone/>
              <a:defRPr/>
            </a:pPr>
            <a:endParaRPr lang="he-IL" sz="2000" b="1"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marL="0" indent="0" algn="ctr" eaLnBrk="1" fontAlgn="auto" hangingPunct="1">
              <a:spcAft>
                <a:spcPts val="0"/>
              </a:spcAft>
              <a:buFont typeface="Wingdings 3" charset="2"/>
              <a:buNone/>
              <a:defRPr/>
            </a:pPr>
            <a:r>
              <a:rPr lang="he-IL" sz="2000"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כאשר אנו מתאמצים ומנסים להרכיב משפט עם המילה אנו מאלצים את עצמנו להבין אותה עד הסוף ולהבין     כיצד היא מתנהגת בתוך משפט ובאילו הקשרים היא מתאימה. </a:t>
            </a:r>
          </a:p>
          <a:p>
            <a:pPr marL="0" indent="0" eaLnBrk="1" fontAlgn="auto" hangingPunct="1">
              <a:spcAft>
                <a:spcPts val="0"/>
              </a:spcAft>
              <a:buFont typeface="Wingdings 3" charset="2"/>
              <a:buNone/>
              <a:defRPr/>
            </a:pPr>
            <a:endParaRPr lang="he-IL" sz="2000" b="1"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marL="0" indent="0" eaLnBrk="1" fontAlgn="auto" hangingPunct="1">
              <a:spcAft>
                <a:spcPts val="0"/>
              </a:spcAft>
              <a:buFont typeface="Wingdings 3" charset="2"/>
              <a:buNone/>
              <a:defRPr/>
            </a:pPr>
            <a:r>
              <a:rPr lang="he-IL" sz="2000" b="1"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כאשר המילה נמצאת בתוך משפט, היא כבר אינה מרחפת בעולם ובמוחנו כמו רוח רפאים.</a:t>
            </a:r>
          </a:p>
          <a:p>
            <a:pPr marL="0" indent="0" algn="ctr" eaLnBrk="1" fontAlgn="auto" hangingPunct="1">
              <a:spcAft>
                <a:spcPts val="0"/>
              </a:spcAft>
              <a:buFont typeface="Wingdings 3" charset="2"/>
              <a:buNone/>
              <a:defRPr/>
            </a:pPr>
            <a:r>
              <a:rPr lang="he-IL" sz="2000" b="1"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המילה מקבלת איזשהו הקשר בראש שלנו. </a:t>
            </a:r>
          </a:p>
          <a:p>
            <a:pPr marL="0" indent="0" eaLnBrk="1" fontAlgn="auto" hangingPunct="1">
              <a:spcAft>
                <a:spcPts val="0"/>
              </a:spcAft>
              <a:buFont typeface="Wingdings 3" charset="2"/>
              <a:buNone/>
              <a:defRPr/>
            </a:pPr>
            <a:endParaRPr lang="he-IL" sz="2000" b="1"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marL="0" indent="0" algn="ctr" eaLnBrk="1" fontAlgn="auto" hangingPunct="1">
              <a:spcAft>
                <a:spcPts val="0"/>
              </a:spcAft>
              <a:buFont typeface="Wingdings 3" charset="2"/>
              <a:buNone/>
              <a:defRPr/>
            </a:pPr>
            <a:r>
              <a:rPr lang="he-IL" sz="2000"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נסו לחבר משפט אחד לפחות בשפה שאותה אתם לומדים אשר כולל את המילה. </a:t>
            </a:r>
          </a:p>
          <a:p>
            <a:pPr marL="0" indent="0" algn="ctr" eaLnBrk="1" fontAlgn="auto" hangingPunct="1">
              <a:spcAft>
                <a:spcPts val="0"/>
              </a:spcAft>
              <a:buFont typeface="Wingdings 3" charset="2"/>
              <a:buNone/>
              <a:defRPr/>
            </a:pPr>
            <a:r>
              <a:rPr lang="he-IL" sz="2000"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אם זה שם עצם, נסו לחבר לו כל מיני שמות תואר שונים, ולהפך.</a:t>
            </a:r>
          </a:p>
          <a:p>
            <a:pPr marL="0" indent="0" algn="ctr" eaLnBrk="1" fontAlgn="auto" hangingPunct="1">
              <a:spcAft>
                <a:spcPts val="0"/>
              </a:spcAft>
              <a:buFont typeface="Wingdings 3" charset="2"/>
              <a:buNone/>
              <a:defRPr/>
            </a:pPr>
            <a:r>
              <a:rPr lang="he-IL" sz="2000"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אם זה פועל, נסו להטות אותה בכל הזמנים והגופים.</a:t>
            </a:r>
            <a:endParaRPr lang="en-US" sz="2000"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endParaRPr lang="he-IL" dirty="0">
              <a:solidFill>
                <a:schemeClr val="tx1"/>
              </a:solidFill>
              <a:cs typeface="+mn-cs"/>
            </a:endParaRPr>
          </a:p>
        </p:txBody>
      </p:sp>
    </p:spTree>
    <p:extLst>
      <p:ext uri="{BB962C8B-B14F-4D97-AF65-F5344CB8AC3E}">
        <p14:creationId xmlns:p14="http://schemas.microsoft.com/office/powerpoint/2010/main" val="920194380"/>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2111651" y="808106"/>
            <a:ext cx="8596313" cy="5730875"/>
          </a:xfrm>
        </p:spPr>
        <p:txBody>
          <a:bodyPr rtlCol="0">
            <a:noAutofit/>
          </a:bodyPr>
          <a:lstStyle/>
          <a:p>
            <a:pPr algn="ctr" eaLnBrk="1" fontAlgn="auto" hangingPunct="1">
              <a:spcAft>
                <a:spcPts val="0"/>
              </a:spcAft>
              <a:buFont typeface="Wingdings 3" charset="2"/>
              <a:buChar char=""/>
              <a:defRPr/>
            </a:pPr>
            <a:r>
              <a:rPr lang="he-IL" b="1" u="sng" dirty="0">
                <a:solidFill>
                  <a:schemeClr val="accent2"/>
                </a:solidFill>
                <a:latin typeface="Times New Roman" panose="02020603050405020304" pitchFamily="18" charset="0"/>
                <a:ea typeface="Times New Roman" panose="02020603050405020304" pitchFamily="18" charset="0"/>
                <a:cs typeface="David" panose="020E0502060401010101" pitchFamily="34" charset="-79"/>
              </a:rPr>
              <a:t>אתר הכתבה</a:t>
            </a:r>
          </a:p>
          <a:p>
            <a:pPr marL="0" indent="0" eaLnBrk="1" fontAlgn="auto" hangingPunct="1">
              <a:spcAft>
                <a:spcPts val="0"/>
              </a:spcAft>
              <a:buFont typeface="Wingdings 3" charset="2"/>
              <a:buNone/>
              <a:defRPr/>
            </a:pPr>
            <a:r>
              <a:rPr lang="he-IL" u="sng"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 </a:t>
            </a:r>
            <a:r>
              <a:rPr lang="en-US" u="sng" dirty="0">
                <a:solidFill>
                  <a:srgbClr val="0000FF"/>
                </a:solidFill>
                <a:latin typeface="David" panose="020E0502060401010101" pitchFamily="34" charset="-79"/>
                <a:ea typeface="Times New Roman" panose="02020603050405020304" pitchFamily="18" charset="0"/>
                <a:cs typeface="David" panose="020E0502060401010101" pitchFamily="34" charset="-79"/>
                <a:hlinkClick r:id="rId2"/>
              </a:rPr>
              <a:t>https://www.hachtava.co.il</a:t>
            </a:r>
            <a:r>
              <a:rPr lang="he-IL" u="sng" dirty="0">
                <a:solidFill>
                  <a:srgbClr val="0000FF"/>
                </a:solidFill>
                <a:latin typeface="Times New Roman" panose="02020603050405020304" pitchFamily="18" charset="0"/>
                <a:ea typeface="Times New Roman" panose="02020603050405020304" pitchFamily="18" charset="0"/>
                <a:cs typeface="David" panose="020E0502060401010101" pitchFamily="34" charset="-79"/>
                <a:hlinkClick r:id="rId2"/>
              </a:rPr>
              <a:t>/</a:t>
            </a:r>
            <a:r>
              <a:rPr lang="he-IL"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 </a:t>
            </a: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באתר זה עליכם להכניס מילים בעברית ואז האתר יקריא לכם את המילה ותצטרכו לכתוב אותה. </a:t>
            </a:r>
            <a:endParaRPr lang="en-US"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marL="0" indent="0" eaLnBrk="1" fontAlgn="auto" hangingPunct="1">
              <a:spcAft>
                <a:spcPts val="0"/>
              </a:spcAft>
              <a:buFont typeface="Wingdings 3" charset="2"/>
              <a:buNone/>
              <a:defRPr/>
            </a:pPr>
            <a:endParaRPr lang="he-IL"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endParaRPr>
          </a:p>
          <a:p>
            <a:pPr algn="ctr" eaLnBrk="1" fontAlgn="auto" hangingPunct="1">
              <a:spcAft>
                <a:spcPts val="0"/>
              </a:spcAft>
              <a:buFont typeface="Wingdings 3" charset="2"/>
              <a:buChar char=""/>
              <a:defRPr/>
            </a:pPr>
            <a:r>
              <a:rPr lang="he-IL" b="1" u="sng" dirty="0">
                <a:solidFill>
                  <a:schemeClr val="accent2"/>
                </a:solidFill>
                <a:latin typeface="Times New Roman" panose="02020603050405020304" pitchFamily="18" charset="0"/>
                <a:ea typeface="Times New Roman" panose="02020603050405020304" pitchFamily="18" charset="0"/>
                <a:cs typeface="David" panose="020E0502060401010101" pitchFamily="34" charset="-79"/>
              </a:rPr>
              <a:t>תשבץ ותפזורת</a:t>
            </a:r>
          </a:p>
          <a:p>
            <a:pPr marL="0" indent="0" eaLnBrk="1" fontAlgn="auto" hangingPunct="1">
              <a:spcAft>
                <a:spcPts val="0"/>
              </a:spcAft>
              <a:buFont typeface="Wingdings 3" charset="2"/>
              <a:buNone/>
              <a:defRPr/>
            </a:pP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הפכו את שינון המילים למשחק! מכל רשימת מילים ניתן ליצור תשבץ ותפזורת באתר הבא, בכל שפה: </a:t>
            </a:r>
            <a:r>
              <a:rPr lang="en-US" u="sng" dirty="0">
                <a:solidFill>
                  <a:srgbClr val="0000FF"/>
                </a:solidFill>
                <a:latin typeface="David" panose="020E0502060401010101" pitchFamily="34" charset="-79"/>
                <a:ea typeface="Times New Roman" panose="02020603050405020304" pitchFamily="18" charset="0"/>
                <a:cs typeface="David" panose="020E0502060401010101" pitchFamily="34" charset="-79"/>
                <a:hlinkClick r:id="rId3"/>
              </a:rPr>
              <a:t>https://geek.co.il/~mooffie/crossword</a:t>
            </a:r>
            <a:r>
              <a:rPr lang="he-IL" u="sng" dirty="0">
                <a:solidFill>
                  <a:srgbClr val="0000FF"/>
                </a:solidFill>
                <a:latin typeface="Times New Roman" panose="02020603050405020304" pitchFamily="18" charset="0"/>
                <a:ea typeface="Times New Roman" panose="02020603050405020304" pitchFamily="18" charset="0"/>
                <a:cs typeface="David" panose="020E0502060401010101" pitchFamily="34" charset="-79"/>
                <a:hlinkClick r:id="rId3"/>
              </a:rPr>
              <a:t>/</a:t>
            </a:r>
            <a:r>
              <a:rPr lang="he-IL"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 </a:t>
            </a:r>
          </a:p>
          <a:p>
            <a:pPr marL="0" indent="0" eaLnBrk="1" fontAlgn="auto" hangingPunct="1">
              <a:spcAft>
                <a:spcPts val="0"/>
              </a:spcAft>
              <a:buFont typeface="Wingdings 3" charset="2"/>
              <a:buNone/>
              <a:defRPr/>
            </a:pP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עליכם רק להכניס את רשימת המילים, לבחור את גודל התשבץ הרצוי.  </a:t>
            </a:r>
          </a:p>
          <a:p>
            <a:pPr marL="0" indent="0" eaLnBrk="1" fontAlgn="auto" hangingPunct="1">
              <a:spcAft>
                <a:spcPts val="0"/>
              </a:spcAft>
              <a:buFont typeface="Wingdings 3" charset="2"/>
              <a:buNone/>
              <a:defRPr/>
            </a:pP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תשבץ או תפזורת מאלצים אותנו  לזכור את המילה.</a:t>
            </a:r>
          </a:p>
          <a:p>
            <a:pPr marL="0" indent="0" eaLnBrk="1" fontAlgn="auto" hangingPunct="1">
              <a:spcAft>
                <a:spcPts val="0"/>
              </a:spcAft>
              <a:buFont typeface="Wingdings 3" charset="2"/>
              <a:buNone/>
              <a:defRPr/>
            </a:pP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באתר זה יש משחקים מגניבים נוספים לשינון המילים כמו איש תלוי ועוד...</a:t>
            </a:r>
            <a:endParaRPr lang="en-US"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marL="0" indent="0" eaLnBrk="1" fontAlgn="auto" hangingPunct="1">
              <a:spcAft>
                <a:spcPts val="0"/>
              </a:spcAft>
              <a:buFont typeface="Wingdings 3" charset="2"/>
              <a:buNone/>
              <a:defRPr/>
            </a:pPr>
            <a:endParaRPr lang="en-US"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endParaRPr>
          </a:p>
          <a:p>
            <a:pPr marL="0" indent="0" algn="ctr" eaLnBrk="1" fontAlgn="auto" hangingPunct="1">
              <a:spcAft>
                <a:spcPts val="0"/>
              </a:spcAft>
              <a:buFont typeface="Wingdings 3" charset="2"/>
              <a:buNone/>
              <a:defRPr/>
            </a:pPr>
            <a:r>
              <a:rPr lang="he-IL" b="1" u="sng" dirty="0">
                <a:solidFill>
                  <a:schemeClr val="accent2"/>
                </a:solidFill>
                <a:latin typeface="Times New Roman" panose="02020603050405020304" pitchFamily="18" charset="0"/>
                <a:cs typeface="David" panose="020E0502060401010101" pitchFamily="34" charset="-79"/>
              </a:rPr>
              <a:t>אוצר מילים באמצעות תמונות </a:t>
            </a:r>
            <a:r>
              <a:rPr lang="en-US" b="1" u="sng" dirty="0">
                <a:solidFill>
                  <a:srgbClr val="0000FF"/>
                </a:solidFill>
                <a:latin typeface="David" panose="020E0502060401010101" pitchFamily="34" charset="-79"/>
                <a:ea typeface="Times New Roman" panose="02020603050405020304" pitchFamily="18" charset="0"/>
                <a:cs typeface="David" panose="020E0502060401010101" pitchFamily="34" charset="-79"/>
                <a:hlinkClick r:id="rId4"/>
              </a:rPr>
              <a:t>https://hizlachti.co.il/files/%D7%94%D7%91%D7%97%D7%A0%D7%94_%</a:t>
            </a:r>
            <a:r>
              <a:rPr lang="en-US" b="1" u="sng" dirty="0">
                <a:solidFill>
                  <a:schemeClr val="accent2"/>
                </a:solidFill>
                <a:latin typeface="David" panose="020E0502060401010101" pitchFamily="34" charset="-79"/>
                <a:ea typeface="Times New Roman" panose="02020603050405020304" pitchFamily="18" charset="0"/>
                <a:cs typeface="David" panose="020E0502060401010101" pitchFamily="34" charset="-79"/>
                <a:hlinkClick r:id="rId4"/>
              </a:rPr>
              <a:t>D7%91%D7%A4%D7%A8%D7%98%D7%99%D7%9D.pdf</a:t>
            </a:r>
            <a:endParaRPr lang="en-US" dirty="0">
              <a:solidFill>
                <a:schemeClr val="accent2"/>
              </a:solidFill>
              <a:latin typeface="Times New Roman" panose="02020603050405020304" pitchFamily="18" charset="0"/>
              <a:ea typeface="Times New Roman" panose="02020603050405020304" pitchFamily="18" charset="0"/>
              <a:cs typeface="David" panose="020E0502060401010101" pitchFamily="34" charset="-79"/>
            </a:endParaRPr>
          </a:p>
          <a:p>
            <a:pPr marL="0" indent="0" eaLnBrk="1" fontAlgn="auto" hangingPunct="1">
              <a:spcAft>
                <a:spcPts val="0"/>
              </a:spcAft>
              <a:buFont typeface="Wingdings 3" charset="2"/>
              <a:buNone/>
              <a:defRPr/>
            </a:pPr>
            <a:endParaRPr lang="he-IL"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endParaRPr>
          </a:p>
          <a:p>
            <a:pPr marL="0" indent="0" eaLnBrk="1" fontAlgn="auto" hangingPunct="1">
              <a:spcAft>
                <a:spcPts val="0"/>
              </a:spcAft>
              <a:buFont typeface="Wingdings 3" charset="2"/>
              <a:buNone/>
              <a:defRPr/>
            </a:pPr>
            <a:endParaRPr lang="he-IL"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endParaRPr>
          </a:p>
          <a:p>
            <a:pPr marL="0" indent="0" eaLnBrk="1" fontAlgn="auto" hangingPunct="1">
              <a:spcAft>
                <a:spcPts val="0"/>
              </a:spcAft>
              <a:buFont typeface="Wingdings 3" charset="2"/>
              <a:buNone/>
              <a:defRPr/>
            </a:pPr>
            <a:endParaRPr lang="en-US"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endParaRPr lang="he-IL" dirty="0">
              <a:solidFill>
                <a:schemeClr val="tx1">
                  <a:lumMod val="75000"/>
                  <a:lumOff val="25000"/>
                </a:schemeClr>
              </a:solidFill>
              <a:cs typeface="+mn-cs"/>
            </a:endParaRPr>
          </a:p>
        </p:txBody>
      </p:sp>
    </p:spTree>
    <p:extLst>
      <p:ext uri="{BB962C8B-B14F-4D97-AF65-F5344CB8AC3E}">
        <p14:creationId xmlns:p14="http://schemas.microsoft.com/office/powerpoint/2010/main" val="2628723580"/>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כותרת 1"/>
          <p:cNvSpPr>
            <a:spLocks noGrp="1"/>
          </p:cNvSpPr>
          <p:nvPr>
            <p:ph type="ctrTitle"/>
          </p:nvPr>
        </p:nvSpPr>
        <p:spPr>
          <a:xfrm>
            <a:off x="2185642" y="692081"/>
            <a:ext cx="8834438" cy="985837"/>
          </a:xfrm>
        </p:spPr>
        <p:txBody>
          <a:bodyPr>
            <a:normAutofit fontScale="90000"/>
          </a:bodyPr>
          <a:lstStyle/>
          <a:p>
            <a:pPr algn="ctr" eaLnBrk="1" hangingPunct="1"/>
            <a:r>
              <a:rPr lang="he-IL" altLang="he-IL" sz="3000" b="1" smtClean="0">
                <a:latin typeface="Times New Roman" panose="02020603050405020304" pitchFamily="18" charset="0"/>
                <a:ea typeface="Times New Roman" panose="02020603050405020304" pitchFamily="18" charset="0"/>
                <a:cs typeface="David" panose="020E0502060401010101" pitchFamily="34" charset="-79"/>
              </a:rPr>
              <a:t>שורשים ומשפחות מילים - </a:t>
            </a:r>
            <a:r>
              <a:rPr lang="he-IL" altLang="he-IL" sz="3000" smtClean="0">
                <a:latin typeface="Times New Roman" panose="02020603050405020304" pitchFamily="18" charset="0"/>
                <a:ea typeface="Times New Roman" panose="02020603050405020304" pitchFamily="18" charset="0"/>
                <a:cs typeface="David" panose="020E0502060401010101" pitchFamily="34" charset="-79"/>
              </a:rPr>
              <a:t>שילוב שיעורי שפה עם תנועה.</a:t>
            </a:r>
            <a:r>
              <a:rPr lang="en-US" altLang="he-IL" sz="3000" dirty="0" smtClean="0">
                <a:latin typeface="Times New Roman" panose="02020603050405020304" pitchFamily="18" charset="0"/>
                <a:ea typeface="Times New Roman" panose="02020603050405020304" pitchFamily="18" charset="0"/>
                <a:cs typeface="David" panose="020E0502060401010101" pitchFamily="34" charset="-79"/>
              </a:rPr>
              <a:t/>
            </a:r>
            <a:br>
              <a:rPr lang="en-US" altLang="he-IL" sz="3000" dirty="0" smtClean="0">
                <a:latin typeface="Times New Roman" panose="02020603050405020304" pitchFamily="18" charset="0"/>
                <a:ea typeface="Times New Roman" panose="02020603050405020304" pitchFamily="18" charset="0"/>
                <a:cs typeface="David" panose="020E0502060401010101" pitchFamily="34" charset="-79"/>
              </a:rPr>
            </a:br>
            <a:endParaRPr lang="he-IL" altLang="he-IL" sz="3000" dirty="0" smtClean="0"/>
          </a:p>
        </p:txBody>
      </p:sp>
      <p:sp>
        <p:nvSpPr>
          <p:cNvPr id="33795" name="כותרת משנה 2"/>
          <p:cNvSpPr>
            <a:spLocks noGrp="1"/>
          </p:cNvSpPr>
          <p:nvPr>
            <p:ph type="subTitle" idx="1"/>
          </p:nvPr>
        </p:nvSpPr>
        <p:spPr>
          <a:xfrm>
            <a:off x="2122142" y="1677918"/>
            <a:ext cx="8961438" cy="3844925"/>
          </a:xfrm>
        </p:spPr>
        <p:txBody>
          <a:bodyPr>
            <a:normAutofit/>
          </a:bodyPr>
          <a:lstStyle/>
          <a:p>
            <a:pPr eaLnBrk="1" hangingPunct="1"/>
            <a:endParaRPr lang="he-IL"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hangingPunct="1"/>
            <a:r>
              <a:rPr lang="he-IL"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rPr>
              <a:t>לאחר שלימדנו שורשים ומשפחות מילים, זה הזמן לתרגל את מה שלמדנו קצת אחרת, בשילוב תנועה.</a:t>
            </a:r>
            <a:endParaRPr lang="en-US"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hangingPunct="1"/>
            <a:r>
              <a:rPr lang="he-IL"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rPr>
              <a:t> </a:t>
            </a:r>
            <a:endParaRPr lang="en-US"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algn="ctr" eaLnBrk="1" hangingPunct="1"/>
            <a:r>
              <a:rPr lang="he-IL" altLang="he-IL" sz="2000" b="1" u="sng" dirty="0" smtClean="0">
                <a:solidFill>
                  <a:schemeClr val="accent2"/>
                </a:solidFill>
                <a:latin typeface="Times New Roman" panose="02020603050405020304" pitchFamily="18" charset="0"/>
                <a:ea typeface="Times New Roman" panose="02020603050405020304" pitchFamily="18" charset="0"/>
                <a:cs typeface="David" panose="020E0502060401010101" pitchFamily="34" charset="-79"/>
              </a:rPr>
              <a:t>כדור</a:t>
            </a:r>
            <a:endParaRPr lang="en-US" altLang="he-IL" sz="2000" b="1" dirty="0" smtClean="0">
              <a:solidFill>
                <a:schemeClr val="accent2"/>
              </a:solidFill>
              <a:latin typeface="Times New Roman" panose="02020603050405020304" pitchFamily="18" charset="0"/>
              <a:ea typeface="Times New Roman" panose="02020603050405020304" pitchFamily="18" charset="0"/>
              <a:cs typeface="David" panose="020E0502060401010101" pitchFamily="34" charset="-79"/>
            </a:endParaRPr>
          </a:p>
          <a:p>
            <a:pPr algn="ctr" eaLnBrk="1" hangingPunct="1"/>
            <a:r>
              <a:rPr lang="he-IL"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rPr>
              <a:t>התלמידים עומדים במעגל, המורה עומדת באמצע המעגל ומוסרת לתלמידים כדור.</a:t>
            </a:r>
          </a:p>
          <a:p>
            <a:pPr algn="ctr" eaLnBrk="1" hangingPunct="1"/>
            <a:r>
              <a:rPr lang="he-IL"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rPr>
              <a:t> בזמן המסירה אומרת שורש והתלמיד עונה לה מילה שמתאימה לשורש.</a:t>
            </a:r>
            <a:endParaRPr lang="en-US"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algn="ctr" eaLnBrk="1" hangingPunct="1"/>
            <a:r>
              <a:rPr lang="he-IL"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rPr>
              <a:t>לדוגמה: המורה אומרת: "</a:t>
            </a:r>
            <a:r>
              <a:rPr lang="he-IL" altLang="he-IL" dirty="0" err="1"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rPr>
              <a:t>כ.ת.ב</a:t>
            </a:r>
            <a:r>
              <a:rPr lang="he-IL"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rPr>
              <a:t>" ומוסרת את הכדור לתלמיד והתלמיד עונה: כתיבה.</a:t>
            </a:r>
          </a:p>
          <a:p>
            <a:pPr eaLnBrk="1" hangingPunct="1"/>
            <a:endParaRPr lang="en-US"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hangingPunct="1"/>
            <a:endParaRPr lang="he-IL" altLang="he-IL" dirty="0" smtClean="0">
              <a:solidFill>
                <a:schemeClr val="tx1"/>
              </a:solidFill>
              <a:cs typeface="Gisha" panose="020B0502040204020203" pitchFamily="34" charset="-79"/>
            </a:endParaRPr>
          </a:p>
        </p:txBody>
      </p:sp>
    </p:spTree>
    <p:extLst>
      <p:ext uri="{BB962C8B-B14F-4D97-AF65-F5344CB8AC3E}">
        <p14:creationId xmlns:p14="http://schemas.microsoft.com/office/powerpoint/2010/main" val="36975084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431800"/>
            <a:ext cx="9144000" cy="838200"/>
          </a:xfrm>
        </p:spPr>
        <p:txBody>
          <a:bodyPr rtlCol="0">
            <a:normAutofit fontScale="90000"/>
          </a:bodyPr>
          <a:lstStyle/>
          <a:p>
            <a:pPr algn="ctr" eaLnBrk="1" fontAlgn="auto" hangingPunct="1">
              <a:spcAft>
                <a:spcPts val="0"/>
              </a:spcAft>
              <a:defRPr/>
            </a:pPr>
            <a:r>
              <a:rPr lang="en-US" sz="6000" dirty="0">
                <a:latin typeface="Times New Roman" panose="02020603050405020304" pitchFamily="18" charset="0"/>
                <a:ea typeface="Times New Roman" panose="02020603050405020304" pitchFamily="18" charset="0"/>
                <a:cs typeface="David" panose="020E0502060401010101" pitchFamily="34" charset="-79"/>
              </a:rPr>
              <a:t/>
            </a:r>
            <a:br>
              <a:rPr lang="en-US" sz="6000" dirty="0">
                <a:latin typeface="Times New Roman" panose="02020603050405020304" pitchFamily="18" charset="0"/>
                <a:ea typeface="Times New Roman" panose="02020603050405020304" pitchFamily="18" charset="0"/>
                <a:cs typeface="David" panose="020E0502060401010101" pitchFamily="34" charset="-79"/>
              </a:rPr>
            </a:br>
            <a:r>
              <a:rPr lang="he-IL" sz="3300" b="1" u="sng" dirty="0">
                <a:latin typeface="Times New Roman" panose="02020603050405020304" pitchFamily="18" charset="0"/>
                <a:ea typeface="Times New Roman" panose="02020603050405020304" pitchFamily="18" charset="0"/>
                <a:cs typeface="David" panose="020E0502060401010101" pitchFamily="34" charset="-79"/>
              </a:rPr>
              <a:t>חבל</a:t>
            </a:r>
            <a:endParaRPr lang="he-IL" sz="3300" b="1" dirty="0">
              <a:cs typeface="+mj-cs"/>
            </a:endParaRPr>
          </a:p>
        </p:txBody>
      </p:sp>
      <p:sp>
        <p:nvSpPr>
          <p:cNvPr id="34819" name="כותרת משנה 2"/>
          <p:cNvSpPr>
            <a:spLocks noGrp="1"/>
          </p:cNvSpPr>
          <p:nvPr>
            <p:ph type="subTitle" idx="1"/>
          </p:nvPr>
        </p:nvSpPr>
        <p:spPr>
          <a:xfrm>
            <a:off x="1372290" y="2218634"/>
            <a:ext cx="9693275" cy="1655763"/>
          </a:xfrm>
        </p:spPr>
        <p:txBody>
          <a:bodyPr>
            <a:normAutofit/>
          </a:bodyPr>
          <a:lstStyle/>
          <a:p>
            <a:pPr algn="ctr" eaLnBrk="1" hangingPunct="1"/>
            <a:r>
              <a:rPr lang="he-IL"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rPr>
              <a:t>מניחים חבל על הרצפה, מספר ילדים עומדים בצד אחד של החבל.</a:t>
            </a:r>
            <a:endParaRPr lang="en-US"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algn="ctr" eaLnBrk="1" hangingPunct="1"/>
            <a:r>
              <a:rPr lang="he-IL"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rPr>
              <a:t>המורה אומרת שורש, למשל: </a:t>
            </a:r>
            <a:r>
              <a:rPr lang="he-IL" altLang="he-IL" dirty="0" err="1"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rPr>
              <a:t>ק.פ.צ</a:t>
            </a:r>
            <a:r>
              <a:rPr lang="he-IL"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rPr>
              <a:t>. הילדים צריכים לומר מילה המתאימה לשורש ולקפוץ מעבר לחבל:</a:t>
            </a:r>
          </a:p>
          <a:p>
            <a:pPr algn="ctr" eaLnBrk="1" hangingPunct="1"/>
            <a:r>
              <a:rPr lang="he-IL"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rPr>
              <a:t> קפיצה, קופץ, קופצים, קפצנו, קפצתם...</a:t>
            </a:r>
            <a:endParaRPr lang="en-US" alt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hangingPunct="1"/>
            <a:endParaRPr lang="he-IL" altLang="he-IL" dirty="0" smtClean="0">
              <a:solidFill>
                <a:schemeClr val="tx1"/>
              </a:solidFill>
              <a:cs typeface="Gisha" panose="020B0502040204020203" pitchFamily="34" charset="-79"/>
            </a:endParaRPr>
          </a:p>
        </p:txBody>
      </p:sp>
    </p:spTree>
    <p:extLst>
      <p:ext uri="{BB962C8B-B14F-4D97-AF65-F5344CB8AC3E}">
        <p14:creationId xmlns:p14="http://schemas.microsoft.com/office/powerpoint/2010/main" val="17724474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כותרת 1"/>
          <p:cNvSpPr>
            <a:spLocks noGrp="1"/>
          </p:cNvSpPr>
          <p:nvPr>
            <p:ph type="title"/>
          </p:nvPr>
        </p:nvSpPr>
        <p:spPr/>
        <p:txBody>
          <a:bodyPr/>
          <a:lstStyle/>
          <a:p>
            <a:pPr algn="ctr" eaLnBrk="1" hangingPunct="1"/>
            <a:r>
              <a:rPr lang="he-IL" altLang="he-IL" sz="3000" b="1" u="sng" smtClean="0">
                <a:latin typeface="Times New Roman" panose="02020603050405020304" pitchFamily="18" charset="0"/>
                <a:ea typeface="Times New Roman" panose="02020603050405020304" pitchFamily="18" charset="0"/>
                <a:cs typeface="David" panose="020E0502060401010101" pitchFamily="34" charset="-79"/>
              </a:rPr>
              <a:t>חבלים, נכון או לא נכון</a:t>
            </a:r>
            <a:r>
              <a:rPr lang="en-US" altLang="he-IL" sz="3000" smtClean="0">
                <a:latin typeface="Times New Roman" panose="02020603050405020304" pitchFamily="18" charset="0"/>
                <a:ea typeface="Times New Roman" panose="02020603050405020304" pitchFamily="18" charset="0"/>
                <a:cs typeface="David" panose="020E0502060401010101" pitchFamily="34" charset="-79"/>
              </a:rPr>
              <a:t/>
            </a:r>
            <a:br>
              <a:rPr lang="en-US" altLang="he-IL" sz="3000" smtClean="0">
                <a:latin typeface="Times New Roman" panose="02020603050405020304" pitchFamily="18" charset="0"/>
                <a:ea typeface="Times New Roman" panose="02020603050405020304" pitchFamily="18" charset="0"/>
                <a:cs typeface="David" panose="020E0502060401010101" pitchFamily="34" charset="-79"/>
              </a:rPr>
            </a:br>
            <a:endParaRPr lang="he-IL" altLang="he-IL" sz="3000" smtClean="0"/>
          </a:p>
        </p:txBody>
      </p:sp>
      <p:sp>
        <p:nvSpPr>
          <p:cNvPr id="3" name="מציין מיקום תוכן 2"/>
          <p:cNvSpPr>
            <a:spLocks noGrp="1"/>
          </p:cNvSpPr>
          <p:nvPr>
            <p:ph idx="1"/>
          </p:nvPr>
        </p:nvSpPr>
        <p:spPr/>
        <p:txBody>
          <a:bodyPr rtlCol="0">
            <a:normAutofit/>
          </a:bodyPr>
          <a:lstStyle/>
          <a:p>
            <a:pPr eaLnBrk="1" fontAlgn="auto" hangingPunct="1">
              <a:spcAft>
                <a:spcPts val="0"/>
              </a:spcAft>
              <a:buFont typeface="Wingdings 3" charset="2"/>
              <a:buChar char=""/>
              <a:defRPr/>
            </a:pP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להניח 2 חבלים.  מאחורי כל חבל מונח </a:t>
            </a:r>
            <a:r>
              <a:rPr lang="he-IL" dirty="0" smtClean="0">
                <a:solidFill>
                  <a:schemeClr val="tx1"/>
                </a:solidFill>
                <a:latin typeface="Times New Roman" panose="02020603050405020304" pitchFamily="18" charset="0"/>
                <a:ea typeface="Times New Roman" panose="02020603050405020304" pitchFamily="18" charset="0"/>
                <a:cs typeface="David" panose="020E0502060401010101" pitchFamily="34" charset="-79"/>
              </a:rPr>
              <a:t>כרטיס. </a:t>
            </a:r>
            <a:endPar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endParaRPr lang="en-US"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על כרטיס אחד כתוב </a:t>
            </a:r>
            <a:r>
              <a:rPr lang="he-IL" b="1"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נכון</a:t>
            </a: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ועל השני כתוב </a:t>
            </a:r>
            <a:r>
              <a:rPr lang="he-IL" b="1"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לא נכון. </a:t>
            </a:r>
          </a:p>
          <a:p>
            <a:pPr eaLnBrk="1" fontAlgn="auto" hangingPunct="1">
              <a:spcAft>
                <a:spcPts val="0"/>
              </a:spcAft>
              <a:buFont typeface="Wingdings 3" charset="2"/>
              <a:buChar char=""/>
              <a:defRPr/>
            </a:pPr>
            <a:endParaRPr lang="en-US" b="1"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הילדים עומדים לצד החבל וכל אחד בתורו נשאל שאלה של נכון או לא נכון. </a:t>
            </a:r>
          </a:p>
          <a:p>
            <a:pPr eaLnBrk="1" fontAlgn="auto" hangingPunct="1">
              <a:spcAft>
                <a:spcPts val="0"/>
              </a:spcAft>
              <a:buFont typeface="Wingdings 3" charset="2"/>
              <a:buChar char=""/>
              <a:defRPr/>
            </a:pPr>
            <a:endPar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marL="0" indent="0" eaLnBrk="1" fontAlgn="auto" hangingPunct="1">
              <a:spcAft>
                <a:spcPts val="0"/>
              </a:spcAft>
              <a:buFont typeface="Wingdings 3" charset="2"/>
              <a:buNone/>
              <a:defRPr/>
            </a:pP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a:t>
            </a:r>
            <a:r>
              <a:rPr lang="he-IL" b="1"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אכלתי</a:t>
            </a: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שורש </a:t>
            </a:r>
            <a:r>
              <a:rPr lang="he-IL" b="1" dirty="0" err="1">
                <a:solidFill>
                  <a:schemeClr val="tx1"/>
                </a:solidFill>
                <a:latin typeface="Times New Roman" panose="02020603050405020304" pitchFamily="18" charset="0"/>
                <a:ea typeface="Times New Roman" panose="02020603050405020304" pitchFamily="18" charset="0"/>
                <a:cs typeface="David" panose="020E0502060401010101" pitchFamily="34" charset="-79"/>
              </a:rPr>
              <a:t>א.כ.ל</a:t>
            </a: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  נכון או לא נכון? </a:t>
            </a:r>
          </a:p>
          <a:p>
            <a:pPr marL="0" indent="0" eaLnBrk="1" fontAlgn="auto" hangingPunct="1">
              <a:spcAft>
                <a:spcPts val="0"/>
              </a:spcAft>
              <a:buFont typeface="Wingdings 3" charset="2"/>
              <a:buNone/>
              <a:defRPr/>
            </a:pP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a:t>
            </a:r>
            <a:r>
              <a:rPr lang="he-IL" b="1"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רושמת</a:t>
            </a: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שורש </a:t>
            </a:r>
            <a:r>
              <a:rPr lang="he-IL" b="1" dirty="0" err="1">
                <a:solidFill>
                  <a:schemeClr val="tx1"/>
                </a:solidFill>
                <a:latin typeface="Times New Roman" panose="02020603050405020304" pitchFamily="18" charset="0"/>
                <a:ea typeface="Times New Roman" panose="02020603050405020304" pitchFamily="18" charset="0"/>
                <a:cs typeface="David" panose="020E0502060401010101" pitchFamily="34" charset="-79"/>
              </a:rPr>
              <a:t>ש.מ.ר</a:t>
            </a:r>
            <a:r>
              <a:rPr lang="he-IL" b="1"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a:t>
            </a: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נכון או לא נכון?</a:t>
            </a:r>
            <a:endParaRPr lang="en-US"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endParaRPr lang="he-IL" dirty="0">
              <a:solidFill>
                <a:schemeClr val="tx1"/>
              </a:solidFill>
              <a:cs typeface="+mn-cs"/>
            </a:endParaRPr>
          </a:p>
        </p:txBody>
      </p:sp>
    </p:spTree>
    <p:extLst>
      <p:ext uri="{BB962C8B-B14F-4D97-AF65-F5344CB8AC3E}">
        <p14:creationId xmlns:p14="http://schemas.microsoft.com/office/powerpoint/2010/main" val="39798334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כותרת 1"/>
          <p:cNvSpPr>
            <a:spLocks noGrp="1"/>
          </p:cNvSpPr>
          <p:nvPr>
            <p:ph type="title"/>
          </p:nvPr>
        </p:nvSpPr>
        <p:spPr/>
        <p:txBody>
          <a:bodyPr/>
          <a:lstStyle/>
          <a:p>
            <a:pPr algn="ctr" eaLnBrk="1" hangingPunct="1"/>
            <a:r>
              <a:rPr lang="he-IL" altLang="he-IL" sz="3000" b="1" smtClean="0">
                <a:latin typeface="Times New Roman" panose="02020603050405020304" pitchFamily="18" charset="0"/>
                <a:ea typeface="Times New Roman" panose="02020603050405020304" pitchFamily="18" charset="0"/>
                <a:cs typeface="David" panose="020E0502060401010101" pitchFamily="34" charset="-79"/>
              </a:rPr>
              <a:t>שקית החפצים המסתורית: </a:t>
            </a:r>
            <a:r>
              <a:rPr lang="en-US" altLang="he-IL" sz="1800" smtClean="0">
                <a:latin typeface="Times New Roman" panose="02020603050405020304" pitchFamily="18" charset="0"/>
                <a:ea typeface="Times New Roman" panose="02020603050405020304" pitchFamily="18" charset="0"/>
                <a:cs typeface="David" panose="020E0502060401010101" pitchFamily="34" charset="-79"/>
              </a:rPr>
              <a:t/>
            </a:r>
            <a:br>
              <a:rPr lang="en-US" altLang="he-IL" sz="1800" smtClean="0">
                <a:latin typeface="Times New Roman" panose="02020603050405020304" pitchFamily="18" charset="0"/>
                <a:ea typeface="Times New Roman" panose="02020603050405020304" pitchFamily="18" charset="0"/>
                <a:cs typeface="David" panose="020E0502060401010101" pitchFamily="34" charset="-79"/>
              </a:rPr>
            </a:br>
            <a:endParaRPr lang="he-IL" altLang="he-IL" smtClean="0"/>
          </a:p>
        </p:txBody>
      </p:sp>
      <p:sp>
        <p:nvSpPr>
          <p:cNvPr id="36867" name="מציין מיקום תוכן 2"/>
          <p:cNvSpPr>
            <a:spLocks noGrp="1"/>
          </p:cNvSpPr>
          <p:nvPr>
            <p:ph idx="1"/>
          </p:nvPr>
        </p:nvSpPr>
        <p:spPr>
          <a:xfrm>
            <a:off x="0" y="1530350"/>
            <a:ext cx="10086975" cy="4827588"/>
          </a:xfrm>
        </p:spPr>
        <p:txBody>
          <a:bodyPr>
            <a:normAutofit/>
          </a:bodyPr>
          <a:lstStyle/>
          <a:p>
            <a:pPr eaLnBrk="1" hangingPunct="1"/>
            <a:r>
              <a:rPr lang="he-IL" altLang="he-IL" smtClean="0">
                <a:latin typeface="Times New Roman" panose="02020603050405020304" pitchFamily="18" charset="0"/>
                <a:ea typeface="Times New Roman" panose="02020603050405020304" pitchFamily="18" charset="0"/>
                <a:cs typeface="David" panose="020E0502060401010101" pitchFamily="34" charset="-79"/>
              </a:rPr>
              <a:t>נניח בתוך שקית בד אטומה חפצים שונים: כוס, צלחת, מחברת, כדור, טוש לוח ועוד, כל מה שנגיש ומתאים בגודל.</a:t>
            </a:r>
            <a:endParaRPr lang="en-US" altLang="he-IL" smtClean="0">
              <a:latin typeface="Times New Roman" panose="02020603050405020304" pitchFamily="18" charset="0"/>
              <a:ea typeface="Times New Roman" panose="02020603050405020304" pitchFamily="18" charset="0"/>
              <a:cs typeface="David" panose="020E0502060401010101" pitchFamily="34" charset="-79"/>
            </a:endParaRPr>
          </a:p>
          <a:p>
            <a:pPr eaLnBrk="1" hangingPunct="1"/>
            <a:r>
              <a:rPr lang="he-IL" altLang="he-IL" smtClean="0">
                <a:latin typeface="Times New Roman" panose="02020603050405020304" pitchFamily="18" charset="0"/>
                <a:ea typeface="Times New Roman" panose="02020603050405020304" pitchFamily="18" charset="0"/>
                <a:cs typeface="David" panose="020E0502060401010101" pitchFamily="34" charset="-79"/>
              </a:rPr>
              <a:t>בתחילת השיעור נציג את השקית ואת שמה: </a:t>
            </a:r>
            <a:r>
              <a:rPr lang="he-IL" altLang="he-IL" b="1" smtClean="0">
                <a:latin typeface="Times New Roman" panose="02020603050405020304" pitchFamily="18" charset="0"/>
                <a:ea typeface="Times New Roman" panose="02020603050405020304" pitchFamily="18" charset="0"/>
                <a:cs typeface="David" panose="020E0502060401010101" pitchFamily="34" charset="-79"/>
              </a:rPr>
              <a:t>שקית החפצים המסתורית.</a:t>
            </a:r>
            <a:r>
              <a:rPr lang="he-IL" altLang="he-IL" smtClean="0">
                <a:latin typeface="Times New Roman" panose="02020603050405020304" pitchFamily="18" charset="0"/>
                <a:ea typeface="Times New Roman" panose="02020603050405020304" pitchFamily="18" charset="0"/>
                <a:cs typeface="David" panose="020E0502060401010101" pitchFamily="34" charset="-79"/>
              </a:rPr>
              <a:t> נשאל: למה קוראים לה כך? </a:t>
            </a:r>
            <a:endParaRPr lang="en-US" altLang="he-IL" smtClean="0">
              <a:latin typeface="Times New Roman" panose="02020603050405020304" pitchFamily="18" charset="0"/>
              <a:ea typeface="Times New Roman" panose="02020603050405020304" pitchFamily="18" charset="0"/>
              <a:cs typeface="David" panose="020E0502060401010101" pitchFamily="34" charset="-79"/>
            </a:endParaRPr>
          </a:p>
          <a:p>
            <a:pPr eaLnBrk="1" hangingPunct="1"/>
            <a:r>
              <a:rPr lang="he-IL" altLang="he-IL" smtClean="0">
                <a:latin typeface="Times New Roman" panose="02020603050405020304" pitchFamily="18" charset="0"/>
                <a:ea typeface="Times New Roman" panose="02020603050405020304" pitchFamily="18" charset="0"/>
                <a:cs typeface="David" panose="020E0502060401010101" pitchFamily="34" charset="-79"/>
              </a:rPr>
              <a:t>נסביר: זו שקית שיש בה חפצים, ומה מסתורי בה? אי אפשר לראות את החפצים, צריך למשש כדי לגלות מה מסתתר בה.</a:t>
            </a:r>
            <a:endParaRPr lang="en-US" altLang="he-IL" smtClean="0">
              <a:latin typeface="Times New Roman" panose="02020603050405020304" pitchFamily="18" charset="0"/>
              <a:ea typeface="Times New Roman" panose="02020603050405020304" pitchFamily="18" charset="0"/>
              <a:cs typeface="David" panose="020E0502060401010101" pitchFamily="34" charset="-79"/>
            </a:endParaRPr>
          </a:p>
          <a:p>
            <a:pPr eaLnBrk="1" hangingPunct="1"/>
            <a:r>
              <a:rPr lang="he-IL" altLang="he-IL" smtClean="0">
                <a:latin typeface="Times New Roman" panose="02020603050405020304" pitchFamily="18" charset="0"/>
                <a:ea typeface="Times New Roman" panose="02020603050405020304" pitchFamily="18" charset="0"/>
                <a:cs typeface="David" panose="020E0502060401010101" pitchFamily="34" charset="-79"/>
              </a:rPr>
              <a:t>בכל פעם נזמין תלמיד/ה לעמוד מול הקבוצה ולפשפש בשק מבלי להסתכל, כשהקבוצה מדקלמת: </a:t>
            </a:r>
            <a:endParaRPr lang="en-US" altLang="he-IL" smtClean="0">
              <a:latin typeface="Times New Roman" panose="02020603050405020304" pitchFamily="18" charset="0"/>
              <a:ea typeface="Times New Roman" panose="02020603050405020304" pitchFamily="18" charset="0"/>
              <a:cs typeface="David" panose="020E0502060401010101" pitchFamily="34" charset="-79"/>
            </a:endParaRPr>
          </a:p>
          <a:p>
            <a:pPr eaLnBrk="1" hangingPunct="1"/>
            <a:r>
              <a:rPr lang="he-IL" altLang="he-IL" smtClean="0">
                <a:latin typeface="Times New Roman" panose="02020603050405020304" pitchFamily="18" charset="0"/>
                <a:ea typeface="Times New Roman" panose="02020603050405020304" pitchFamily="18" charset="0"/>
                <a:cs typeface="David" panose="020E0502060401010101" pitchFamily="34" charset="-79"/>
              </a:rPr>
              <a:t>"לפשפש ולפשפש ולפשפש! למשש, לתאר... ולנחש!" . לא חובה כמובן, אבל מוסיף לתחושה של משימה קבוצתית ולאווירת הלמידה.</a:t>
            </a:r>
            <a:endParaRPr lang="en-US" altLang="he-IL" smtClean="0">
              <a:latin typeface="Times New Roman" panose="02020603050405020304" pitchFamily="18" charset="0"/>
              <a:ea typeface="Times New Roman" panose="02020603050405020304" pitchFamily="18" charset="0"/>
              <a:cs typeface="David" panose="020E0502060401010101" pitchFamily="34" charset="-79"/>
            </a:endParaRPr>
          </a:p>
          <a:p>
            <a:pPr eaLnBrk="1" hangingPunct="1"/>
            <a:r>
              <a:rPr lang="he-IL" altLang="he-IL" smtClean="0">
                <a:latin typeface="Times New Roman" panose="02020603050405020304" pitchFamily="18" charset="0"/>
                <a:ea typeface="Times New Roman" panose="02020603050405020304" pitchFamily="18" charset="0"/>
                <a:cs typeface="David" panose="020E0502060401010101" pitchFamily="34" charset="-79"/>
              </a:rPr>
              <a:t>בזמן הזה התלמידה או התלמיד יבחרו את אחד החפצים, ויתחילו לתאר את תכונותיו על פי מישוש. </a:t>
            </a:r>
            <a:endParaRPr lang="en-US" altLang="he-IL" smtClean="0">
              <a:latin typeface="Times New Roman" panose="02020603050405020304" pitchFamily="18" charset="0"/>
              <a:ea typeface="Times New Roman" panose="02020603050405020304" pitchFamily="18" charset="0"/>
              <a:cs typeface="David" panose="020E0502060401010101" pitchFamily="34" charset="-79"/>
            </a:endParaRPr>
          </a:p>
          <a:p>
            <a:pPr eaLnBrk="1" hangingPunct="1"/>
            <a:r>
              <a:rPr lang="he-IL" altLang="he-IL" smtClean="0">
                <a:latin typeface="Times New Roman" panose="02020603050405020304" pitchFamily="18" charset="0"/>
                <a:ea typeface="Times New Roman" panose="02020603050405020304" pitchFamily="18" charset="0"/>
                <a:cs typeface="David" panose="020E0502060401010101" pitchFamily="34" charset="-79"/>
              </a:rPr>
              <a:t>נוכל לסייע בשאלות על פי הצורך: מאיזה חומר הוא עשוי? האם הוא רך? קשה? גדול או קטן מכף יד? למה הוא משמש? </a:t>
            </a:r>
            <a:endParaRPr lang="en-US" altLang="he-IL" smtClean="0">
              <a:latin typeface="Times New Roman" panose="02020603050405020304" pitchFamily="18" charset="0"/>
              <a:ea typeface="Times New Roman" panose="02020603050405020304" pitchFamily="18" charset="0"/>
              <a:cs typeface="David" panose="020E0502060401010101" pitchFamily="34" charset="-79"/>
            </a:endParaRPr>
          </a:p>
          <a:p>
            <a:pPr eaLnBrk="1" hangingPunct="1"/>
            <a:r>
              <a:rPr lang="he-IL" altLang="he-IL" smtClean="0">
                <a:latin typeface="Times New Roman" panose="02020603050405020304" pitchFamily="18" charset="0"/>
                <a:ea typeface="Times New Roman" panose="02020603050405020304" pitchFamily="18" charset="0"/>
                <a:cs typeface="David" panose="020E0502060401010101" pitchFamily="34" charset="-79"/>
              </a:rPr>
              <a:t>לאחר תיאור החפץ, הקבוצה תנסה לנחש מהו על פי התיאור. </a:t>
            </a:r>
            <a:endParaRPr lang="en-US" altLang="he-IL" smtClean="0">
              <a:latin typeface="Times New Roman" panose="02020603050405020304" pitchFamily="18" charset="0"/>
              <a:ea typeface="Times New Roman" panose="02020603050405020304" pitchFamily="18" charset="0"/>
              <a:cs typeface="David" panose="020E0502060401010101" pitchFamily="34" charset="-79"/>
            </a:endParaRPr>
          </a:p>
          <a:p>
            <a:pPr eaLnBrk="1" hangingPunct="1"/>
            <a:r>
              <a:rPr lang="he-IL" altLang="he-IL" smtClean="0">
                <a:latin typeface="Times New Roman" panose="02020603050405020304" pitchFamily="18" charset="0"/>
                <a:ea typeface="Times New Roman" panose="02020603050405020304" pitchFamily="18" charset="0"/>
                <a:cs typeface="David" panose="020E0502060401010101" pitchFamily="34" charset="-79"/>
              </a:rPr>
              <a:t>התלמיד/ה יוציא/תוציא מהשקית את החפץ כדי לבדוק אם הניחוש על פי התיאור היה נכון. </a:t>
            </a:r>
            <a:endParaRPr lang="en-US" altLang="he-IL" smtClean="0">
              <a:latin typeface="Times New Roman" panose="02020603050405020304" pitchFamily="18" charset="0"/>
              <a:ea typeface="Times New Roman" panose="02020603050405020304" pitchFamily="18" charset="0"/>
              <a:cs typeface="David" panose="020E0502060401010101" pitchFamily="34" charset="-79"/>
            </a:endParaRPr>
          </a:p>
          <a:p>
            <a:pPr eaLnBrk="1" hangingPunct="1"/>
            <a:r>
              <a:rPr lang="he-IL" altLang="he-IL" smtClean="0">
                <a:latin typeface="Times New Roman" panose="02020603050405020304" pitchFamily="18" charset="0"/>
                <a:ea typeface="Times New Roman" panose="02020603050405020304" pitchFamily="18" charset="0"/>
                <a:cs typeface="David" panose="020E0502060401010101" pitchFamily="34" charset="-79"/>
              </a:rPr>
              <a:t>לאחר מכן נכתוב יחד עם הקבוצה על לוח/בריסטול/ דף את שמו של החפץ. </a:t>
            </a:r>
            <a:endParaRPr lang="he-IL" altLang="he-IL" smtClean="0">
              <a:cs typeface="Gisha" panose="020B0502040204020203" pitchFamily="34" charset="-79"/>
            </a:endParaRPr>
          </a:p>
        </p:txBody>
      </p:sp>
    </p:spTree>
    <p:extLst>
      <p:ext uri="{BB962C8B-B14F-4D97-AF65-F5344CB8AC3E}">
        <p14:creationId xmlns:p14="http://schemas.microsoft.com/office/powerpoint/2010/main" val="1753133860"/>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838200" y="427038"/>
            <a:ext cx="10515600" cy="508000"/>
          </a:xfrm>
        </p:spPr>
        <p:txBody>
          <a:bodyPr rtlCol="0">
            <a:normAutofit fontScale="90000"/>
          </a:bodyPr>
          <a:lstStyle/>
          <a:p>
            <a:pPr algn="ctr" eaLnBrk="1" fontAlgn="auto" hangingPunct="1">
              <a:spcAft>
                <a:spcPts val="0"/>
              </a:spcAft>
              <a:defRPr/>
            </a:pPr>
            <a:r>
              <a:rPr lang="he-IL" sz="3000" b="1" u="sng" dirty="0">
                <a:latin typeface="Times New Roman" panose="02020603050405020304" pitchFamily="18" charset="0"/>
                <a:ea typeface="Times New Roman" panose="02020603050405020304" pitchFamily="18" charset="0"/>
                <a:cs typeface="David" panose="020E0502060401010101" pitchFamily="34" charset="-79"/>
              </a:rPr>
              <a:t>בינגו</a:t>
            </a:r>
            <a:r>
              <a:rPr lang="en-US" sz="4400" dirty="0">
                <a:latin typeface="Times New Roman" panose="02020603050405020304" pitchFamily="18" charset="0"/>
                <a:ea typeface="Times New Roman" panose="02020603050405020304" pitchFamily="18" charset="0"/>
                <a:cs typeface="David" panose="020E0502060401010101" pitchFamily="34" charset="-79"/>
              </a:rPr>
              <a:t/>
            </a:r>
            <a:br>
              <a:rPr lang="en-US" sz="4400" dirty="0">
                <a:latin typeface="Times New Roman" panose="02020603050405020304" pitchFamily="18" charset="0"/>
                <a:ea typeface="Times New Roman" panose="02020603050405020304" pitchFamily="18" charset="0"/>
                <a:cs typeface="David" panose="020E0502060401010101" pitchFamily="34" charset="-79"/>
              </a:rPr>
            </a:br>
            <a:endParaRPr lang="he-IL" dirty="0">
              <a:cs typeface="+mj-cs"/>
            </a:endParaRPr>
          </a:p>
        </p:txBody>
      </p:sp>
      <p:sp>
        <p:nvSpPr>
          <p:cNvPr id="3" name="מציין מיקום תוכן 2"/>
          <p:cNvSpPr>
            <a:spLocks noGrp="1"/>
          </p:cNvSpPr>
          <p:nvPr>
            <p:ph idx="1"/>
          </p:nvPr>
        </p:nvSpPr>
        <p:spPr>
          <a:xfrm>
            <a:off x="153988" y="1073150"/>
            <a:ext cx="10256837" cy="5226050"/>
          </a:xfrm>
        </p:spPr>
        <p:txBody>
          <a:bodyPr rtlCol="0">
            <a:normAutofit/>
          </a:bodyPr>
          <a:lstStyle/>
          <a:p>
            <a:pPr marL="0" indent="0" eaLnBrk="1" fontAlgn="auto" hangingPunct="1">
              <a:spcAft>
                <a:spcPts val="0"/>
              </a:spcAft>
              <a:buFont typeface="Wingdings 3" charset="2"/>
              <a:buNone/>
              <a:defRPr/>
            </a:pPr>
            <a:r>
              <a:rPr lang="he-IL" b="1"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a:t>
            </a:r>
            <a:endParaRPr lang="en-US"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marL="0" indent="0" eaLnBrk="1" fontAlgn="auto" hangingPunct="1">
              <a:spcAft>
                <a:spcPts val="0"/>
              </a:spcAft>
              <a:buFont typeface="Wingdings 3" charset="2"/>
              <a:buNone/>
              <a:defRPr/>
            </a:pPr>
            <a:r>
              <a:rPr lang="he-IL" b="1" u="sng"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מהלך המשחק:</a:t>
            </a:r>
            <a:endParaRPr lang="en-US" b="1"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כל תלמיד מתבקש להוציא דף ולצייר ריבוע קסם כך שייווצרו תשעה</a:t>
            </a:r>
            <a:r>
              <a:rPr lang="en-US" dirty="0">
                <a:solidFill>
                  <a:schemeClr val="tx1"/>
                </a:solidFill>
                <a:latin typeface="David" panose="020E0502060401010101" pitchFamily="34" charset="-79"/>
                <a:ea typeface="Times New Roman" panose="02020603050405020304" pitchFamily="18" charset="0"/>
                <a:cs typeface="David" panose="020E0502060401010101" pitchFamily="34" charset="-79"/>
              </a:rPr>
              <a:t>  </a:t>
            </a: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ריבועים. </a:t>
            </a:r>
            <a:endParaRPr lang="en-US"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marL="0" indent="0" eaLnBrk="1" fontAlgn="auto" hangingPunct="1">
              <a:spcAft>
                <a:spcPts val="0"/>
              </a:spcAft>
              <a:buFont typeface="Wingdings 3" charset="2"/>
              <a:buNone/>
              <a:defRPr/>
            </a:pP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a:t>
            </a:r>
            <a:endParaRPr lang="en-US"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המורה כותבת על הלוח את המילים והמושגים שאותם היא מעוניינת לתרגל.</a:t>
            </a:r>
            <a:endParaRPr lang="en-US"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endPar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כל תלמיד מתבקש לבחור תשעה מושגים או מילים מתוך אלו הרשומים על הלוח ולכתוב אותם על גבי ריבוע הקסם שלהם, כך שלכל ילד ריבוע קסם פרטי וייחודי לו.</a:t>
            </a:r>
            <a:endParaRPr lang="en-US"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endParaRPr lang="en-US"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המורה מנחה את התלמידים: "אני אקריא הגדרה של אחד המושגים. מי שאצלו מופיעה התשובה, מסמן אותה ב-</a:t>
            </a:r>
            <a:r>
              <a:rPr lang="en-US" dirty="0">
                <a:solidFill>
                  <a:schemeClr val="tx1"/>
                </a:solidFill>
                <a:latin typeface="David" panose="020E0502060401010101" pitchFamily="34" charset="-79"/>
                <a:ea typeface="Times New Roman" panose="02020603050405020304" pitchFamily="18" charset="0"/>
                <a:cs typeface="David" panose="020E0502060401010101" pitchFamily="34" charset="-79"/>
              </a:rPr>
              <a:t>x</a:t>
            </a: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על גבי ריבוע הקסם שלו". </a:t>
            </a:r>
          </a:p>
          <a:p>
            <a:pPr marL="0" indent="0" algn="ctr" eaLnBrk="1" fontAlgn="auto" hangingPunct="1">
              <a:spcAft>
                <a:spcPts val="0"/>
              </a:spcAft>
              <a:buFont typeface="Wingdings 3" charset="2"/>
              <a:buNone/>
              <a:defRPr/>
            </a:pPr>
            <a:r>
              <a:rPr lang="he-IL" b="1"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כמו בבינגו תלמיד שסימן את כל המושגים בדף, הוא המנצח.</a:t>
            </a:r>
            <a:endParaRPr lang="en-US" b="1"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endParaRPr lang="en-US" dirty="0">
              <a:solidFill>
                <a:schemeClr val="tx1"/>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endParaRPr lang="he-IL" dirty="0">
              <a:solidFill>
                <a:schemeClr val="tx1"/>
              </a:solidFill>
              <a:cs typeface="+mn-cs"/>
            </a:endParaRPr>
          </a:p>
        </p:txBody>
      </p:sp>
    </p:spTree>
    <p:extLst>
      <p:ext uri="{BB962C8B-B14F-4D97-AF65-F5344CB8AC3E}">
        <p14:creationId xmlns:p14="http://schemas.microsoft.com/office/powerpoint/2010/main" val="19618293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838200" y="152400"/>
            <a:ext cx="10515600" cy="528638"/>
          </a:xfrm>
        </p:spPr>
        <p:txBody>
          <a:bodyPr rtlCol="0">
            <a:normAutofit fontScale="90000"/>
          </a:bodyPr>
          <a:lstStyle/>
          <a:p>
            <a:pPr algn="ctr" eaLnBrk="1" fontAlgn="auto" hangingPunct="1">
              <a:spcAft>
                <a:spcPts val="0"/>
              </a:spcAft>
              <a:defRPr/>
            </a:pPr>
            <a:r>
              <a:rPr lang="he-IL" sz="3200" b="1" dirty="0">
                <a:solidFill>
                  <a:schemeClr val="accent2"/>
                </a:solidFill>
                <a:latin typeface="Times New Roman" panose="02020603050405020304" pitchFamily="18" charset="0"/>
                <a:ea typeface="Times New Roman" panose="02020603050405020304" pitchFamily="18" charset="0"/>
                <a:cs typeface="David" panose="020E0502060401010101" pitchFamily="34" charset="-79"/>
              </a:rPr>
              <a:t>פירוק מילים</a:t>
            </a:r>
            <a:endParaRPr lang="en-US" sz="3200" b="1" dirty="0">
              <a:solidFill>
                <a:schemeClr val="accent2"/>
              </a:solidFill>
              <a:latin typeface="Times New Roman" panose="02020603050405020304" pitchFamily="18" charset="0"/>
              <a:ea typeface="Times New Roman" panose="02020603050405020304" pitchFamily="18" charset="0"/>
              <a:cs typeface="David" panose="020E0502060401010101" pitchFamily="34" charset="-79"/>
            </a:endParaRPr>
          </a:p>
        </p:txBody>
      </p:sp>
      <p:sp>
        <p:nvSpPr>
          <p:cNvPr id="3" name="מציין מיקום תוכן 2"/>
          <p:cNvSpPr>
            <a:spLocks noGrp="1"/>
          </p:cNvSpPr>
          <p:nvPr>
            <p:ph idx="1"/>
          </p:nvPr>
        </p:nvSpPr>
        <p:spPr>
          <a:xfrm>
            <a:off x="528638" y="1022350"/>
            <a:ext cx="9078912" cy="4351338"/>
          </a:xfrm>
        </p:spPr>
        <p:txBody>
          <a:bodyPr rtlCol="0">
            <a:noAutofit/>
          </a:bodyPr>
          <a:lstStyle/>
          <a:p>
            <a:pPr marL="0" indent="0" algn="ctr" eaLnBrk="1" fontAlgn="auto" hangingPunct="1">
              <a:spcAft>
                <a:spcPts val="0"/>
              </a:spcAft>
              <a:buFont typeface="Wingdings 3" charset="2"/>
              <a:buNone/>
              <a:defRPr/>
            </a:pPr>
            <a:r>
              <a:rPr lang="he-IL"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כאשר אני מנסה לנתח את דרך היווצרות המילה אני עוברת  איזשהו תהליך עיבוד בראש: </a:t>
            </a:r>
            <a:endParaRPr lang="en-US"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r>
              <a:rPr lang="he-IL" dirty="0">
                <a:solidFill>
                  <a:srgbClr val="1F497D"/>
                </a:solidFill>
                <a:latin typeface="Times New Roman" panose="02020603050405020304" pitchFamily="18" charset="0"/>
                <a:ea typeface="Times New Roman" panose="02020603050405020304" pitchFamily="18" charset="0"/>
                <a:cs typeface="David" panose="020E0502060401010101" pitchFamily="34" charset="-79"/>
              </a:rPr>
              <a:t>נסו לזהות מה השורש </a:t>
            </a:r>
            <a:r>
              <a:rPr lang="he-IL"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וחפשו מילים נוספות בשורש זה.</a:t>
            </a:r>
            <a:endParaRPr lang="en-US"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r>
              <a:rPr lang="he-IL" dirty="0">
                <a:solidFill>
                  <a:srgbClr val="1F497D"/>
                </a:solidFill>
                <a:latin typeface="Times New Roman" panose="02020603050405020304" pitchFamily="18" charset="0"/>
                <a:ea typeface="Times New Roman" panose="02020603050405020304" pitchFamily="18" charset="0"/>
                <a:cs typeface="David" panose="020E0502060401010101" pitchFamily="34" charset="-79"/>
              </a:rPr>
              <a:t>בדקו האם למילה יש סיומות:  </a:t>
            </a:r>
          </a:p>
          <a:p>
            <a:pPr marL="0" indent="0" eaLnBrk="1" fontAlgn="auto" hangingPunct="1">
              <a:spcAft>
                <a:spcPts val="0"/>
              </a:spcAft>
              <a:buFont typeface="Wingdings 3" charset="2"/>
              <a:buNone/>
              <a:defRPr/>
            </a:pPr>
            <a:r>
              <a:rPr lang="he-IL" dirty="0">
                <a:solidFill>
                  <a:srgbClr val="1F497D"/>
                </a:solidFill>
                <a:latin typeface="Times New Roman" panose="02020603050405020304" pitchFamily="18" charset="0"/>
                <a:ea typeface="Times New Roman" panose="02020603050405020304" pitchFamily="18" charset="0"/>
                <a:cs typeface="David" panose="020E0502060401010101" pitchFamily="34" charset="-79"/>
              </a:rPr>
              <a:t>                                                </a:t>
            </a:r>
            <a:r>
              <a:rPr lang="he-IL"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נסו לפרק את המילה </a:t>
            </a:r>
            <a:r>
              <a:rPr lang="he-IL" b="1"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לבסיס </a:t>
            </a:r>
            <a:r>
              <a:rPr lang="he-IL"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 </a:t>
            </a:r>
            <a:r>
              <a:rPr lang="he-IL" b="1"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תחיליות/סיומות</a:t>
            </a:r>
          </a:p>
          <a:p>
            <a:pPr marL="0" indent="0" eaLnBrk="1" fontAlgn="auto" hangingPunct="1">
              <a:spcAft>
                <a:spcPts val="0"/>
              </a:spcAft>
              <a:buFont typeface="Wingdings 3" charset="2"/>
              <a:buNone/>
              <a:defRPr/>
            </a:pPr>
            <a:r>
              <a:rPr lang="he-IL"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                                               חפשו מילים נוספות עם אותו </a:t>
            </a:r>
            <a:r>
              <a:rPr lang="he-IL" b="1"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בסיס</a:t>
            </a:r>
            <a:r>
              <a:rPr lang="he-IL"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 ועם אותן </a:t>
            </a:r>
            <a:r>
              <a:rPr lang="he-IL" b="1"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תחיליות/סיומות.</a:t>
            </a:r>
          </a:p>
          <a:p>
            <a:pPr eaLnBrk="1" fontAlgn="auto" hangingPunct="1">
              <a:spcAft>
                <a:spcPts val="0"/>
              </a:spcAft>
              <a:buFont typeface="Wingdings 3" charset="2"/>
              <a:buChar char=""/>
              <a:defRPr/>
            </a:pPr>
            <a:endParaRPr lang="he-IL"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r>
              <a:rPr lang="he-IL" dirty="0">
                <a:solidFill>
                  <a:schemeClr val="tx1">
                    <a:lumMod val="75000"/>
                    <a:lumOff val="25000"/>
                  </a:schemeClr>
                </a:solidFill>
                <a:cs typeface="+mn-cs"/>
              </a:rPr>
              <a:t>סיומת </a:t>
            </a:r>
            <a:r>
              <a:rPr lang="en-US" dirty="0">
                <a:solidFill>
                  <a:schemeClr val="tx1">
                    <a:lumMod val="75000"/>
                    <a:lumOff val="25000"/>
                  </a:schemeClr>
                </a:solidFill>
                <a:cs typeface="+mn-cs"/>
              </a:rPr>
              <a:t>X</a:t>
            </a:r>
            <a:r>
              <a:rPr lang="he-IL" dirty="0" err="1">
                <a:solidFill>
                  <a:schemeClr val="tx1">
                    <a:lumMod val="75000"/>
                    <a:lumOff val="25000"/>
                  </a:schemeClr>
                </a:solidFill>
                <a:cs typeface="+mn-cs"/>
              </a:rPr>
              <a:t>ית</a:t>
            </a:r>
            <a:r>
              <a:rPr lang="he-IL" dirty="0">
                <a:solidFill>
                  <a:schemeClr val="tx1">
                    <a:lumMod val="75000"/>
                    <a:lumOff val="25000"/>
                  </a:schemeClr>
                </a:solidFill>
                <a:cs typeface="+mn-cs"/>
              </a:rPr>
              <a:t>: הקטנה - כוסית, מפית...</a:t>
            </a:r>
          </a:p>
          <a:p>
            <a:pPr eaLnBrk="1" fontAlgn="auto" hangingPunct="1">
              <a:spcAft>
                <a:spcPts val="0"/>
              </a:spcAft>
              <a:buFont typeface="Wingdings 3" charset="2"/>
              <a:buChar char=""/>
              <a:defRPr/>
            </a:pPr>
            <a:r>
              <a:rPr lang="he-IL" dirty="0">
                <a:solidFill>
                  <a:schemeClr val="tx1">
                    <a:lumMod val="75000"/>
                    <a:lumOff val="25000"/>
                  </a:schemeClr>
                </a:solidFill>
                <a:cs typeface="+mn-cs"/>
              </a:rPr>
              <a:t>סיומת </a:t>
            </a:r>
            <a:r>
              <a:rPr lang="en-US" dirty="0">
                <a:solidFill>
                  <a:schemeClr val="tx1">
                    <a:lumMod val="75000"/>
                    <a:lumOff val="25000"/>
                  </a:schemeClr>
                </a:solidFill>
                <a:cs typeface="+mn-cs"/>
              </a:rPr>
              <a:t>X</a:t>
            </a:r>
            <a:r>
              <a:rPr lang="he-IL" dirty="0" err="1">
                <a:solidFill>
                  <a:schemeClr val="tx1">
                    <a:lumMod val="75000"/>
                    <a:lumOff val="25000"/>
                  </a:schemeClr>
                </a:solidFill>
                <a:cs typeface="+mn-cs"/>
              </a:rPr>
              <a:t>ון</a:t>
            </a:r>
            <a:r>
              <a:rPr lang="he-IL" dirty="0">
                <a:solidFill>
                  <a:schemeClr val="tx1">
                    <a:lumMod val="75000"/>
                    <a:lumOff val="25000"/>
                  </a:schemeClr>
                </a:solidFill>
                <a:cs typeface="+mn-cs"/>
              </a:rPr>
              <a:t>: הקטנה - דגלון, תקליטון, ילדון...</a:t>
            </a:r>
          </a:p>
          <a:p>
            <a:pPr eaLnBrk="1" fontAlgn="auto" hangingPunct="1">
              <a:spcAft>
                <a:spcPts val="0"/>
              </a:spcAft>
              <a:buFont typeface="Wingdings 3" charset="2"/>
              <a:buChar char=""/>
              <a:defRPr/>
            </a:pPr>
            <a:r>
              <a:rPr lang="he-IL" dirty="0">
                <a:solidFill>
                  <a:schemeClr val="tx1">
                    <a:lumMod val="75000"/>
                    <a:lumOff val="25000"/>
                  </a:schemeClr>
                </a:solidFill>
                <a:cs typeface="+mn-cs"/>
              </a:rPr>
              <a:t>סיומת </a:t>
            </a:r>
            <a:r>
              <a:rPr lang="en-US" dirty="0">
                <a:solidFill>
                  <a:schemeClr val="tx1">
                    <a:lumMod val="75000"/>
                    <a:lumOff val="25000"/>
                  </a:schemeClr>
                </a:solidFill>
                <a:cs typeface="+mn-cs"/>
              </a:rPr>
              <a:t>X</a:t>
            </a:r>
            <a:r>
              <a:rPr lang="he-IL" dirty="0">
                <a:solidFill>
                  <a:schemeClr val="tx1">
                    <a:lumMod val="75000"/>
                    <a:lumOff val="25000"/>
                  </a:schemeClr>
                </a:solidFill>
                <a:cs typeface="+mn-cs"/>
              </a:rPr>
              <a:t>יה: לבוש - גופיה, </a:t>
            </a:r>
            <a:r>
              <a:rPr lang="he-IL" dirty="0" err="1">
                <a:solidFill>
                  <a:schemeClr val="tx1">
                    <a:lumMod val="75000"/>
                    <a:lumOff val="25000"/>
                  </a:schemeClr>
                </a:solidFill>
                <a:cs typeface="+mn-cs"/>
              </a:rPr>
              <a:t>מצחיה</a:t>
            </a:r>
            <a:r>
              <a:rPr lang="he-IL" dirty="0">
                <a:solidFill>
                  <a:schemeClr val="tx1">
                    <a:lumMod val="75000"/>
                    <a:lumOff val="25000"/>
                  </a:schemeClr>
                </a:solidFill>
                <a:cs typeface="+mn-cs"/>
              </a:rPr>
              <a:t>, שמשיה...</a:t>
            </a:r>
          </a:p>
          <a:p>
            <a:pPr eaLnBrk="1" fontAlgn="auto" hangingPunct="1">
              <a:spcAft>
                <a:spcPts val="0"/>
              </a:spcAft>
              <a:buFont typeface="Wingdings 3" charset="2"/>
              <a:buChar char=""/>
              <a:defRPr/>
            </a:pPr>
            <a:endParaRPr lang="he-IL"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endParaRPr>
          </a:p>
          <a:p>
            <a:pPr eaLnBrk="1" fontAlgn="auto" hangingPunct="1">
              <a:spcAft>
                <a:spcPts val="0"/>
              </a:spcAft>
              <a:buFont typeface="Wingdings 3" charset="2"/>
              <a:buChar char=""/>
              <a:defRPr/>
            </a:pPr>
            <a:endParaRPr lang="he-IL" dirty="0">
              <a:solidFill>
                <a:schemeClr val="tx1">
                  <a:lumMod val="75000"/>
                  <a:lumOff val="25000"/>
                </a:schemeClr>
              </a:solidFill>
              <a:cs typeface="+mn-cs"/>
            </a:endParaRPr>
          </a:p>
        </p:txBody>
      </p:sp>
    </p:spTree>
    <p:extLst>
      <p:ext uri="{BB962C8B-B14F-4D97-AF65-F5344CB8AC3E}">
        <p14:creationId xmlns:p14="http://schemas.microsoft.com/office/powerpoint/2010/main" val="39536335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616765" y="439600"/>
            <a:ext cx="10325100" cy="1643062"/>
          </a:xfrm>
        </p:spPr>
        <p:txBody>
          <a:bodyPr rtlCol="1">
            <a:normAutofit fontScale="90000"/>
          </a:bodyPr>
          <a:lstStyle/>
          <a:p>
            <a:pPr algn="r" eaLnBrk="1" fontAlgn="auto" hangingPunct="1">
              <a:spcAft>
                <a:spcPts val="0"/>
              </a:spcAft>
              <a:defRPr/>
            </a:pPr>
            <a:r>
              <a:rPr lang="he-IL" sz="4000" b="1" dirty="0">
                <a:solidFill>
                  <a:schemeClr val="accent1">
                    <a:lumMod val="50000"/>
                  </a:schemeClr>
                </a:solidFill>
              </a:rPr>
              <a:t>"השאלה הגדולה בעולם הזה אינה בעצם היכן אנו עומדים, אלא מהו הכיוון שאליו אנו הולכים". </a:t>
            </a:r>
            <a:r>
              <a:rPr lang="he-IL" sz="2400" b="1" dirty="0"/>
              <a:t/>
            </a:r>
            <a:br>
              <a:rPr lang="he-IL" sz="2400" b="1" dirty="0"/>
            </a:br>
            <a:r>
              <a:rPr lang="he-IL" sz="2400" b="1" dirty="0"/>
              <a:t/>
            </a:r>
            <a:br>
              <a:rPr lang="he-IL" sz="2400" b="1" dirty="0"/>
            </a:br>
            <a:r>
              <a:rPr lang="he-IL" sz="2400" b="1" dirty="0">
                <a:solidFill>
                  <a:schemeClr val="accent1">
                    <a:lumMod val="50000"/>
                  </a:schemeClr>
                </a:solidFill>
              </a:rPr>
              <a:t>                                        </a:t>
            </a:r>
            <a:r>
              <a:rPr lang="he-IL" sz="2200" b="1" dirty="0">
                <a:solidFill>
                  <a:schemeClr val="accent1">
                    <a:lumMod val="50000"/>
                  </a:schemeClr>
                </a:solidFill>
              </a:rPr>
              <a:t>אוליבר ונדל </a:t>
            </a:r>
            <a:r>
              <a:rPr lang="he-IL" sz="2200" b="1" dirty="0" err="1">
                <a:solidFill>
                  <a:schemeClr val="accent1">
                    <a:lumMod val="50000"/>
                  </a:schemeClr>
                </a:solidFill>
              </a:rPr>
              <a:t>הולמס</a:t>
            </a:r>
            <a:r>
              <a:rPr lang="he-IL" sz="2200" b="1" dirty="0">
                <a:solidFill>
                  <a:schemeClr val="accent1">
                    <a:lumMod val="50000"/>
                  </a:schemeClr>
                </a:solidFill>
              </a:rPr>
              <a:t> (שופט בבית המשפט העליון בארה"ב) </a:t>
            </a:r>
            <a:r>
              <a:rPr lang="en-US" sz="2400" dirty="0">
                <a:solidFill>
                  <a:schemeClr val="accent1">
                    <a:lumMod val="50000"/>
                  </a:schemeClr>
                </a:solidFill>
              </a:rPr>
              <a:t/>
            </a:r>
            <a:br>
              <a:rPr lang="en-US" sz="2400" dirty="0">
                <a:solidFill>
                  <a:schemeClr val="accent1">
                    <a:lumMod val="50000"/>
                  </a:schemeClr>
                </a:solidFill>
              </a:rPr>
            </a:br>
            <a:endParaRPr lang="he-IL" dirty="0">
              <a:solidFill>
                <a:schemeClr val="accent1">
                  <a:lumMod val="50000"/>
                </a:schemeClr>
              </a:solidFill>
            </a:endParaRPr>
          </a:p>
        </p:txBody>
      </p:sp>
      <p:sp>
        <p:nvSpPr>
          <p:cNvPr id="4099" name="מציין מיקום תוכן 2"/>
          <p:cNvSpPr>
            <a:spLocks noGrp="1"/>
          </p:cNvSpPr>
          <p:nvPr>
            <p:ph idx="1"/>
          </p:nvPr>
        </p:nvSpPr>
        <p:spPr>
          <a:xfrm>
            <a:off x="171450" y="2332038"/>
            <a:ext cx="12020550" cy="4525962"/>
          </a:xfrm>
        </p:spPr>
        <p:txBody>
          <a:bodyPr rtlCol="1">
            <a:normAutofit/>
          </a:bodyPr>
          <a:lstStyle/>
          <a:p>
            <a:pPr eaLnBrk="1" fontAlgn="auto" hangingPunct="1">
              <a:spcAft>
                <a:spcPts val="0"/>
              </a:spcAft>
              <a:buFont typeface="Wingdings 3" panose="05040102010807070707" pitchFamily="18" charset="2"/>
              <a:buNone/>
              <a:defRPr/>
            </a:pPr>
            <a:endParaRPr lang="he-IL" sz="2800" dirty="0" smtClean="0"/>
          </a:p>
          <a:p>
            <a:pPr eaLnBrk="1" fontAlgn="auto" hangingPunct="1">
              <a:spcAft>
                <a:spcPts val="0"/>
              </a:spcAft>
              <a:buFont typeface="Wingdings 3" panose="05040102010807070707" pitchFamily="18" charset="2"/>
              <a:buNone/>
              <a:defRPr/>
            </a:pPr>
            <a:r>
              <a:rPr lang="he-IL" sz="2800" dirty="0" smtClean="0"/>
              <a:t>כאשר </a:t>
            </a:r>
            <a:r>
              <a:rPr lang="he-IL" sz="2800" b="1" dirty="0">
                <a:solidFill>
                  <a:srgbClr val="FF0000"/>
                </a:solidFill>
              </a:rPr>
              <a:t>המטרות והיעדים</a:t>
            </a:r>
            <a:r>
              <a:rPr lang="he-IL" sz="2800" b="1" dirty="0"/>
              <a:t> אינם ברורים</a:t>
            </a:r>
            <a:r>
              <a:rPr lang="he-IL" sz="2800" dirty="0"/>
              <a:t>, אינך יודע מהו </a:t>
            </a:r>
            <a:r>
              <a:rPr lang="he-IL" sz="2800" b="1" dirty="0" smtClean="0"/>
              <a:t>הכיוון </a:t>
            </a:r>
            <a:r>
              <a:rPr lang="he-IL" sz="2800" dirty="0" smtClean="0"/>
              <a:t>ואינך </a:t>
            </a:r>
            <a:r>
              <a:rPr lang="he-IL" sz="2800" dirty="0"/>
              <a:t>יכול להגיע אליו. </a:t>
            </a:r>
          </a:p>
          <a:p>
            <a:pPr eaLnBrk="1" fontAlgn="auto" hangingPunct="1">
              <a:spcAft>
                <a:spcPts val="0"/>
              </a:spcAft>
              <a:buFont typeface="Wingdings 3" panose="05040102010807070707" pitchFamily="18" charset="2"/>
              <a:buNone/>
              <a:defRPr/>
            </a:pPr>
            <a:endParaRPr lang="he-IL" sz="2800" dirty="0"/>
          </a:p>
          <a:p>
            <a:pPr eaLnBrk="1" fontAlgn="auto" hangingPunct="1">
              <a:spcAft>
                <a:spcPts val="0"/>
              </a:spcAft>
              <a:buFont typeface="Wingdings 3" panose="05040102010807070707" pitchFamily="18" charset="2"/>
              <a:buNone/>
              <a:defRPr/>
            </a:pPr>
            <a:r>
              <a:rPr lang="he-IL" sz="2800" b="1" dirty="0"/>
              <a:t>כאשר המטרות והיעדים (הכיוון) ברורים:</a:t>
            </a:r>
          </a:p>
          <a:p>
            <a:pPr eaLnBrk="1" fontAlgn="auto" hangingPunct="1">
              <a:spcAft>
                <a:spcPts val="0"/>
              </a:spcAft>
              <a:buFont typeface="Wingdings 3" panose="05040102010807070707" pitchFamily="18" charset="2"/>
              <a:buNone/>
              <a:defRPr/>
            </a:pPr>
            <a:r>
              <a:rPr lang="he-IL" sz="2800" dirty="0"/>
              <a:t>אפשר להחליט על </a:t>
            </a:r>
            <a:r>
              <a:rPr lang="he-IL" sz="2800" b="1" dirty="0"/>
              <a:t>דרכי פעולה </a:t>
            </a:r>
            <a:r>
              <a:rPr lang="he-IL" sz="2800" dirty="0"/>
              <a:t>להשגת היעדים.</a:t>
            </a:r>
          </a:p>
          <a:p>
            <a:pPr eaLnBrk="1" fontAlgn="auto" hangingPunct="1">
              <a:spcAft>
                <a:spcPts val="0"/>
              </a:spcAft>
              <a:buFont typeface="Wingdings 3" panose="05040102010807070707" pitchFamily="18" charset="2"/>
              <a:buNone/>
              <a:defRPr/>
            </a:pPr>
            <a:r>
              <a:rPr lang="he-IL" sz="2800" dirty="0"/>
              <a:t>אפשר לבחור </a:t>
            </a:r>
            <a:r>
              <a:rPr lang="he-IL" sz="2800" b="1" dirty="0"/>
              <a:t>באמצעים</a:t>
            </a:r>
            <a:r>
              <a:rPr lang="he-IL" sz="2800" dirty="0"/>
              <a:t> </a:t>
            </a:r>
            <a:r>
              <a:rPr lang="he-IL" sz="2800" b="1" dirty="0"/>
              <a:t>מתאימים</a:t>
            </a:r>
            <a:r>
              <a:rPr lang="he-IL" sz="2800" dirty="0"/>
              <a:t> כדי להשיג את היעדים.</a:t>
            </a:r>
          </a:p>
          <a:p>
            <a:pPr eaLnBrk="1" fontAlgn="auto" hangingPunct="1">
              <a:spcAft>
                <a:spcPts val="0"/>
              </a:spcAft>
              <a:buFont typeface="Wingdings 3" panose="05040102010807070707" pitchFamily="18" charset="2"/>
              <a:buNone/>
              <a:defRPr/>
            </a:pPr>
            <a:r>
              <a:rPr lang="he-IL" sz="2800" dirty="0"/>
              <a:t>אפשר להציב </a:t>
            </a:r>
            <a:r>
              <a:rPr lang="he-IL" sz="2800" b="1" dirty="0"/>
              <a:t>לו"ז להשגת היעדים</a:t>
            </a:r>
            <a:r>
              <a:rPr lang="he-IL" sz="2800" dirty="0"/>
              <a:t>.</a:t>
            </a:r>
          </a:p>
          <a:p>
            <a:pPr eaLnBrk="1" fontAlgn="auto" hangingPunct="1">
              <a:spcAft>
                <a:spcPts val="0"/>
              </a:spcAft>
              <a:buFont typeface="Wingdings 3" panose="05040102010807070707" pitchFamily="18" charset="2"/>
              <a:buNone/>
              <a:defRPr/>
            </a:pPr>
            <a:r>
              <a:rPr lang="he-IL" sz="2800" dirty="0"/>
              <a:t>אפשר לצפות את ה</a:t>
            </a:r>
            <a:r>
              <a:rPr lang="he-IL" sz="2800" b="1" dirty="0"/>
              <a:t>קשיים</a:t>
            </a:r>
            <a:r>
              <a:rPr lang="he-IL" sz="2800" dirty="0"/>
              <a:t> ולהחליט על </a:t>
            </a:r>
            <a:r>
              <a:rPr lang="he-IL" sz="2800" b="1" dirty="0"/>
              <a:t>דרכים חלופיות</a:t>
            </a:r>
            <a:r>
              <a:rPr lang="he-IL" sz="2800" dirty="0"/>
              <a:t>.</a:t>
            </a:r>
          </a:p>
          <a:p>
            <a:pPr marL="0" indent="0" eaLnBrk="1" fontAlgn="auto" hangingPunct="1">
              <a:spcAft>
                <a:spcPts val="0"/>
              </a:spcAft>
              <a:buFont typeface="Wingdings 3" panose="05040102010807070707" pitchFamily="18" charset="2"/>
              <a:buNone/>
              <a:defRPr/>
            </a:pPr>
            <a:endParaRPr lang="he-IL" dirty="0"/>
          </a:p>
        </p:txBody>
      </p:sp>
    </p:spTree>
    <p:extLst>
      <p:ext uri="{BB962C8B-B14F-4D97-AF65-F5344CB8AC3E}">
        <p14:creationId xmlns:p14="http://schemas.microsoft.com/office/powerpoint/2010/main" val="40391530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508760" y="624110"/>
            <a:ext cx="10572750" cy="1280890"/>
          </a:xfrm>
        </p:spPr>
        <p:txBody>
          <a:bodyPr>
            <a:normAutofit fontScale="90000"/>
          </a:bodyPr>
          <a:lstStyle/>
          <a:p>
            <a:pPr algn="ctr"/>
            <a:r>
              <a:rPr lang="he-IL" dirty="0" smtClean="0"/>
              <a:t>דף משוב לבניית שיעור מיטבי – דף תצפית לשיעור</a:t>
            </a:r>
            <a:br>
              <a:rPr lang="he-IL" dirty="0" smtClean="0"/>
            </a:br>
            <a:r>
              <a:rPr lang="he-IL" dirty="0"/>
              <a:t/>
            </a:r>
            <a:br>
              <a:rPr lang="he-IL" dirty="0"/>
            </a:br>
            <a:r>
              <a:rPr lang="he-IL" dirty="0" smtClean="0"/>
              <a:t/>
            </a:r>
            <a:br>
              <a:rPr lang="he-IL" dirty="0" smtClean="0"/>
            </a:br>
            <a:r>
              <a:rPr lang="en-US" dirty="0">
                <a:hlinkClick r:id="rId2"/>
              </a:rPr>
              <a:t>https://</a:t>
            </a:r>
            <a:r>
              <a:rPr lang="en-US" dirty="0" smtClean="0">
                <a:hlinkClick r:id="rId2"/>
              </a:rPr>
              <a:t>docs.google.com/forms/d/1tLe2rtTE8kLsSPaosvR_Hs0VF2G2biUjKL70_thmNNg/viewform?edit_requested=true</a:t>
            </a:r>
            <a:r>
              <a:rPr lang="he-IL" dirty="0" smtClean="0"/>
              <a:t/>
            </a:r>
            <a:br>
              <a:rPr lang="he-IL" dirty="0" smtClean="0"/>
            </a:br>
            <a:r>
              <a:rPr lang="he-IL" dirty="0"/>
              <a:t/>
            </a:r>
            <a:br>
              <a:rPr lang="he-IL" dirty="0"/>
            </a:br>
            <a:r>
              <a:rPr lang="he-IL" dirty="0" smtClean="0">
                <a:hlinkClick r:id="rId3" action="ppaction://hlinkfile"/>
              </a:rPr>
              <a:t>תצפית בשיעורי יעל.</a:t>
            </a:r>
            <a:r>
              <a:rPr lang="en-US" dirty="0" err="1" smtClean="0">
                <a:hlinkClick r:id="rId3" action="ppaction://hlinkfile"/>
              </a:rPr>
              <a:t>xls</a:t>
            </a:r>
            <a:r>
              <a:rPr lang="en-US" dirty="0" smtClean="0"/>
              <a:t/>
            </a:r>
            <a:br>
              <a:rPr lang="en-US" dirty="0" smtClean="0"/>
            </a:br>
            <a:r>
              <a:rPr lang="en-US" dirty="0"/>
              <a:t/>
            </a:r>
            <a:br>
              <a:rPr lang="en-US" dirty="0"/>
            </a:br>
            <a:r>
              <a:rPr lang="he-IL" dirty="0" smtClean="0"/>
              <a:t>משקף את יעדי התוכנית</a:t>
            </a:r>
            <a:endParaRPr lang="he-IL" dirty="0"/>
          </a:p>
        </p:txBody>
      </p:sp>
    </p:spTree>
    <p:extLst>
      <p:ext uri="{BB962C8B-B14F-4D97-AF65-F5344CB8AC3E}">
        <p14:creationId xmlns:p14="http://schemas.microsoft.com/office/powerpoint/2010/main" val="4132557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כותרת 1"/>
          <p:cNvSpPr>
            <a:spLocks noGrp="1"/>
          </p:cNvSpPr>
          <p:nvPr>
            <p:ph type="title"/>
          </p:nvPr>
        </p:nvSpPr>
        <p:spPr>
          <a:xfrm>
            <a:off x="677863" y="609600"/>
            <a:ext cx="8596312" cy="965200"/>
          </a:xfrm>
        </p:spPr>
        <p:txBody>
          <a:bodyPr/>
          <a:lstStyle/>
          <a:p>
            <a:pPr algn="ctr" eaLnBrk="1" hangingPunct="1"/>
            <a:r>
              <a:rPr lang="he-IL" altLang="he-IL" b="1" smtClean="0"/>
              <a:t>אופק / גלים</a:t>
            </a:r>
          </a:p>
        </p:txBody>
      </p:sp>
      <p:sp>
        <p:nvSpPr>
          <p:cNvPr id="39939" name="מציין מיקום תוכן 2"/>
          <p:cNvSpPr>
            <a:spLocks noGrp="1"/>
          </p:cNvSpPr>
          <p:nvPr>
            <p:ph idx="1"/>
          </p:nvPr>
        </p:nvSpPr>
        <p:spPr/>
        <p:txBody>
          <a:bodyPr/>
          <a:lstStyle/>
          <a:p>
            <a:pPr eaLnBrk="1" hangingPunct="1"/>
            <a:r>
              <a:rPr lang="he-IL" altLang="he-IL" sz="2000" b="1" dirty="0" smtClean="0">
                <a:cs typeface="Gisha" panose="020B0502040204020203" pitchFamily="34" charset="-79"/>
                <a:hlinkClick r:id="rId2"/>
              </a:rPr>
              <a:t>אופק - סביבות למידה, ספרי לימוד, תכנים דיגיטליים, כלים ואתרים | מטח </a:t>
            </a:r>
            <a:r>
              <a:rPr lang="he-IL" altLang="he-IL" sz="2000" dirty="0" smtClean="0">
                <a:cs typeface="Gisha" panose="020B0502040204020203" pitchFamily="34" charset="-79"/>
                <a:hlinkClick r:id="rId2"/>
              </a:rPr>
              <a:t>(</a:t>
            </a:r>
            <a:r>
              <a:rPr lang="en-US" altLang="he-IL" sz="2000" b="1" dirty="0" smtClean="0">
                <a:hlinkClick r:id="rId2"/>
              </a:rPr>
              <a:t>cet.ac.il)</a:t>
            </a:r>
            <a:endParaRPr lang="he-IL" altLang="he-IL" sz="2000" b="1" dirty="0" smtClean="0">
              <a:cs typeface="Gisha" panose="020B0502040204020203" pitchFamily="34" charset="-79"/>
            </a:endParaRPr>
          </a:p>
          <a:p>
            <a:pPr marL="0" indent="0" eaLnBrk="1" hangingPunct="1">
              <a:buNone/>
            </a:pPr>
            <a:endParaRPr lang="he-IL" altLang="he-IL" sz="2000" dirty="0" smtClean="0">
              <a:cs typeface="Gisha" panose="020B0502040204020203" pitchFamily="34" charset="-79"/>
            </a:endParaRPr>
          </a:p>
        </p:txBody>
      </p:sp>
    </p:spTree>
    <p:extLst>
      <p:ext uri="{BB962C8B-B14F-4D97-AF65-F5344CB8AC3E}">
        <p14:creationId xmlns:p14="http://schemas.microsoft.com/office/powerpoint/2010/main" val="1533803471"/>
      </p:ext>
    </p:extLst>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77863" y="163513"/>
            <a:ext cx="8596312" cy="750887"/>
          </a:xfrm>
        </p:spPr>
        <p:txBody>
          <a:bodyPr rtlCol="0"/>
          <a:lstStyle/>
          <a:p>
            <a:pPr algn="ctr" eaLnBrk="1" fontAlgn="auto" hangingPunct="1">
              <a:spcAft>
                <a:spcPts val="0"/>
              </a:spcAft>
              <a:defRPr/>
            </a:pPr>
            <a:r>
              <a:rPr lang="he-IL" b="1" dirty="0">
                <a:cs typeface="+mn-cs"/>
              </a:rPr>
              <a:t>תצפית בשיעורים</a:t>
            </a:r>
          </a:p>
        </p:txBody>
      </p:sp>
      <p:sp>
        <p:nvSpPr>
          <p:cNvPr id="3" name="מציין מיקום תוכן 2"/>
          <p:cNvSpPr>
            <a:spLocks noGrp="1"/>
          </p:cNvSpPr>
          <p:nvPr>
            <p:ph idx="1"/>
          </p:nvPr>
        </p:nvSpPr>
        <p:spPr>
          <a:xfrm>
            <a:off x="1516380" y="1073150"/>
            <a:ext cx="9820275" cy="5784850"/>
          </a:xfrm>
        </p:spPr>
        <p:txBody>
          <a:bodyPr rtlCol="0">
            <a:noAutofit/>
          </a:bodyPr>
          <a:lstStyle/>
          <a:p>
            <a:pPr marL="0" indent="0" eaLnBrk="1" fontAlgn="auto" hangingPunct="1">
              <a:spcAft>
                <a:spcPts val="0"/>
              </a:spcAft>
              <a:buFont typeface="Wingdings 3" charset="2"/>
              <a:buNone/>
              <a:defRPr/>
            </a:pPr>
            <a:endParaRPr lang="he-IL" sz="1500" b="1" dirty="0">
              <a:solidFill>
                <a:schemeClr val="tx1">
                  <a:lumMod val="75000"/>
                  <a:lumOff val="25000"/>
                </a:schemeClr>
              </a:solidFill>
              <a:cs typeface="+mn-cs"/>
            </a:endParaRPr>
          </a:p>
          <a:p>
            <a:pPr marL="0" indent="0" eaLnBrk="1" fontAlgn="auto" hangingPunct="1">
              <a:spcAft>
                <a:spcPts val="0"/>
              </a:spcAft>
              <a:buFont typeface="Wingdings 3" charset="2"/>
              <a:buNone/>
              <a:defRPr/>
            </a:pPr>
            <a:r>
              <a:rPr lang="he-IL" sz="1500" b="1" dirty="0" smtClean="0">
                <a:solidFill>
                  <a:schemeClr val="tx1">
                    <a:lumMod val="75000"/>
                    <a:lumOff val="25000"/>
                  </a:schemeClr>
                </a:solidFill>
                <a:cs typeface="+mn-cs"/>
                <a:hlinkClick r:id="rId2" action="ppaction://hlinkfile"/>
              </a:rPr>
              <a:t>תצפית בשיעורי יעל.</a:t>
            </a:r>
            <a:r>
              <a:rPr lang="en-US" sz="1500" b="1" dirty="0" err="1" smtClean="0">
                <a:solidFill>
                  <a:schemeClr val="tx1">
                    <a:lumMod val="75000"/>
                    <a:lumOff val="25000"/>
                  </a:schemeClr>
                </a:solidFill>
                <a:cs typeface="+mn-cs"/>
                <a:hlinkClick r:id="rId2" action="ppaction://hlinkfile"/>
              </a:rPr>
              <a:t>xls</a:t>
            </a:r>
            <a:endParaRPr lang="he-IL" sz="1500" b="1" dirty="0">
              <a:solidFill>
                <a:schemeClr val="tx1">
                  <a:lumMod val="75000"/>
                  <a:lumOff val="25000"/>
                </a:schemeClr>
              </a:solidFill>
              <a:cs typeface="+mn-cs"/>
            </a:endParaRPr>
          </a:p>
          <a:p>
            <a:pPr marL="0" indent="0" eaLnBrk="1" fontAlgn="auto" hangingPunct="1">
              <a:spcAft>
                <a:spcPts val="0"/>
              </a:spcAft>
              <a:buFont typeface="Wingdings 3" charset="2"/>
              <a:buNone/>
              <a:defRPr/>
            </a:pPr>
            <a:r>
              <a:rPr lang="he-IL" sz="1500" b="1" dirty="0" smtClean="0">
                <a:solidFill>
                  <a:schemeClr val="tx1">
                    <a:lumMod val="75000"/>
                    <a:lumOff val="25000"/>
                  </a:schemeClr>
                </a:solidFill>
                <a:cs typeface="+mn-cs"/>
              </a:rPr>
              <a:t>בתכנון השיעור ניעזר </a:t>
            </a:r>
            <a:r>
              <a:rPr lang="he-IL" sz="1500" b="1" dirty="0">
                <a:solidFill>
                  <a:schemeClr val="tx1">
                    <a:lumMod val="75000"/>
                    <a:lumOff val="25000"/>
                  </a:schemeClr>
                </a:solidFill>
                <a:cs typeface="+mn-cs"/>
              </a:rPr>
              <a:t>ביעדי התוכנית: התוכן בהלימה לנלמד בכיתה, מושם דגש על מיומנויות, מענה דיפרנציאלי, אוצר מילים, הבעיה בע"פ </a:t>
            </a:r>
            <a:r>
              <a:rPr lang="he-IL" sz="1500" b="1" dirty="0" err="1">
                <a:solidFill>
                  <a:schemeClr val="tx1">
                    <a:lumMod val="75000"/>
                    <a:lumOff val="25000"/>
                  </a:schemeClr>
                </a:solidFill>
                <a:cs typeface="+mn-cs"/>
              </a:rPr>
              <a:t>וכו</a:t>
            </a:r>
            <a:r>
              <a:rPr lang="he-IL" sz="1500" b="1" dirty="0">
                <a:solidFill>
                  <a:schemeClr val="tx1">
                    <a:lumMod val="75000"/>
                    <a:lumOff val="25000"/>
                  </a:schemeClr>
                </a:solidFill>
                <a:cs typeface="+mn-cs"/>
              </a:rPr>
              <a:t>'.</a:t>
            </a:r>
          </a:p>
          <a:p>
            <a:pPr eaLnBrk="1" fontAlgn="auto" hangingPunct="1">
              <a:spcAft>
                <a:spcPts val="0"/>
              </a:spcAft>
              <a:buFont typeface="Wingdings 3" charset="2"/>
              <a:buChar char=""/>
              <a:defRPr/>
            </a:pPr>
            <a:endParaRPr lang="he-IL" sz="1500" b="1" dirty="0">
              <a:solidFill>
                <a:schemeClr val="tx1">
                  <a:lumMod val="75000"/>
                  <a:lumOff val="25000"/>
                </a:schemeClr>
              </a:solidFill>
              <a:cs typeface="+mn-cs"/>
            </a:endParaRPr>
          </a:p>
          <a:p>
            <a:pPr eaLnBrk="1" fontAlgn="auto" hangingPunct="1">
              <a:spcAft>
                <a:spcPts val="0"/>
              </a:spcAft>
              <a:buFont typeface="Wingdings 3" charset="2"/>
              <a:buChar char=""/>
              <a:defRPr/>
            </a:pPr>
            <a:r>
              <a:rPr lang="he-IL" sz="1500" b="1" dirty="0">
                <a:solidFill>
                  <a:schemeClr val="tx1">
                    <a:lumMod val="75000"/>
                    <a:lumOff val="25000"/>
                  </a:schemeClr>
                </a:solidFill>
                <a:cs typeface="+mn-cs"/>
              </a:rPr>
              <a:t>האם למורה </a:t>
            </a:r>
            <a:r>
              <a:rPr lang="he-IL" sz="1500" b="1" dirty="0" err="1">
                <a:solidFill>
                  <a:schemeClr val="tx1">
                    <a:lumMod val="75000"/>
                    <a:lumOff val="25000"/>
                  </a:schemeClr>
                </a:solidFill>
                <a:cs typeface="+mn-cs"/>
              </a:rPr>
              <a:t>היתה</a:t>
            </a:r>
            <a:r>
              <a:rPr lang="he-IL" sz="1500" b="1" dirty="0">
                <a:solidFill>
                  <a:schemeClr val="tx1">
                    <a:lumMod val="75000"/>
                    <a:lumOff val="25000"/>
                  </a:schemeClr>
                </a:solidFill>
                <a:cs typeface="+mn-cs"/>
              </a:rPr>
              <a:t> מטרה ברורה בשיעור?</a:t>
            </a:r>
          </a:p>
          <a:p>
            <a:pPr marL="0" indent="0" eaLnBrk="1" fontAlgn="auto" hangingPunct="1">
              <a:spcAft>
                <a:spcPts val="0"/>
              </a:spcAft>
              <a:buFont typeface="Wingdings 3" charset="2"/>
              <a:buNone/>
              <a:defRPr/>
            </a:pPr>
            <a:r>
              <a:rPr lang="he-IL" sz="1500" dirty="0">
                <a:solidFill>
                  <a:schemeClr val="tx1">
                    <a:lumMod val="75000"/>
                    <a:lumOff val="25000"/>
                  </a:schemeClr>
                </a:solidFill>
                <a:cs typeface="+mn-cs"/>
              </a:rPr>
              <a:t>המורה יודע מה הוא רצה שהילד ידע / יבין..?</a:t>
            </a:r>
          </a:p>
          <a:p>
            <a:pPr eaLnBrk="1" fontAlgn="auto" hangingPunct="1">
              <a:spcAft>
                <a:spcPts val="0"/>
              </a:spcAft>
              <a:buFont typeface="Wingdings 3" charset="2"/>
              <a:buChar char=""/>
              <a:defRPr/>
            </a:pPr>
            <a:r>
              <a:rPr lang="he-IL" sz="1600" dirty="0">
                <a:solidFill>
                  <a:schemeClr val="tx1">
                    <a:lumMod val="75000"/>
                    <a:lumOff val="25000"/>
                  </a:schemeClr>
                </a:solidFill>
                <a:latin typeface="Gisha" panose="020B0502040204020203" pitchFamily="34" charset="-79"/>
                <a:cs typeface="Gisha" panose="020B0502040204020203" pitchFamily="34" charset="-79"/>
              </a:rPr>
              <a:t>שאלות הנוגעות להצבת מטרות ספציפיות לתלמידים:</a:t>
            </a:r>
          </a:p>
          <a:p>
            <a:pPr marL="0" indent="0" eaLnBrk="1" fontAlgn="auto" hangingPunct="1">
              <a:spcAft>
                <a:spcPts val="0"/>
              </a:spcAft>
              <a:buFont typeface="Wingdings 3" charset="2"/>
              <a:buNone/>
              <a:defRPr/>
            </a:pPr>
            <a:r>
              <a:rPr lang="he-IL" sz="1600" dirty="0">
                <a:solidFill>
                  <a:schemeClr val="tx1">
                    <a:lumMod val="75000"/>
                    <a:lumOff val="25000"/>
                  </a:schemeClr>
                </a:solidFill>
                <a:latin typeface="Gisha" panose="020B0502040204020203" pitchFamily="34" charset="-79"/>
                <a:cs typeface="Gisha" panose="020B0502040204020203" pitchFamily="34" charset="-79"/>
              </a:rPr>
              <a:t>המורה יודע אילו נושאים, </a:t>
            </a:r>
            <a:r>
              <a:rPr lang="he-IL" sz="1600" u="sng" dirty="0">
                <a:solidFill>
                  <a:schemeClr val="accent2">
                    <a:lumMod val="75000"/>
                  </a:schemeClr>
                </a:solidFill>
                <a:latin typeface="Gisha" panose="020B0502040204020203" pitchFamily="34" charset="-79"/>
                <a:cs typeface="Gisha" panose="020B0502040204020203" pitchFamily="34" charset="-79"/>
              </a:rPr>
              <a:t>מושגים מיומנויות ואסטרטגיות </a:t>
            </a:r>
            <a:r>
              <a:rPr lang="he-IL" sz="1600" dirty="0">
                <a:solidFill>
                  <a:schemeClr val="tx1">
                    <a:lumMod val="75000"/>
                    <a:lumOff val="25000"/>
                  </a:schemeClr>
                </a:solidFill>
                <a:latin typeface="Gisha" panose="020B0502040204020203" pitchFamily="34" charset="-79"/>
                <a:cs typeface="Gisha" panose="020B0502040204020203" pitchFamily="34" charset="-79"/>
              </a:rPr>
              <a:t>על התלמידים ללמוד ביחידה זו? </a:t>
            </a:r>
          </a:p>
          <a:p>
            <a:pPr marL="0" indent="0" algn="ctr" eaLnBrk="1" fontAlgn="auto" hangingPunct="1">
              <a:spcBef>
                <a:spcPct val="50000"/>
              </a:spcBef>
              <a:spcAft>
                <a:spcPts val="0"/>
              </a:spcAft>
              <a:buFont typeface="Wingdings 3" charset="2"/>
              <a:buNone/>
              <a:defRPr/>
            </a:pPr>
            <a:r>
              <a:rPr lang="he-IL" sz="1600" dirty="0">
                <a:solidFill>
                  <a:schemeClr val="tx1">
                    <a:lumMod val="75000"/>
                    <a:lumOff val="25000"/>
                  </a:schemeClr>
                </a:solidFill>
                <a:latin typeface="Gisha" panose="020B0502040204020203" pitchFamily="34" charset="-79"/>
                <a:cs typeface="Gisha" panose="020B0502040204020203" pitchFamily="34" charset="-79"/>
              </a:rPr>
              <a:t>(למשל- 10 עובדות בסיס שקשורות לחומר הנלמד, 5 מושגי תוכן, </a:t>
            </a:r>
            <a:r>
              <a:rPr lang="he-IL" sz="1600" dirty="0" err="1">
                <a:solidFill>
                  <a:schemeClr val="tx1">
                    <a:lumMod val="75000"/>
                    <a:lumOff val="25000"/>
                  </a:schemeClr>
                </a:solidFill>
                <a:latin typeface="Gisha" panose="020B0502040204020203" pitchFamily="34" charset="-79"/>
                <a:cs typeface="Gisha" panose="020B0502040204020203" pitchFamily="34" charset="-79"/>
              </a:rPr>
              <a:t>וכו</a:t>
            </a:r>
            <a:r>
              <a:rPr lang="he-IL" sz="1600" dirty="0">
                <a:solidFill>
                  <a:schemeClr val="tx1">
                    <a:lumMod val="75000"/>
                    <a:lumOff val="25000"/>
                  </a:schemeClr>
                </a:solidFill>
                <a:latin typeface="Gisha" panose="020B0502040204020203" pitchFamily="34" charset="-79"/>
                <a:cs typeface="Gisha" panose="020B0502040204020203" pitchFamily="34" charset="-79"/>
              </a:rPr>
              <a:t>',) </a:t>
            </a:r>
          </a:p>
          <a:p>
            <a:pPr marL="0" indent="0" algn="ctr" eaLnBrk="1" fontAlgn="auto" hangingPunct="1">
              <a:spcBef>
                <a:spcPct val="50000"/>
              </a:spcBef>
              <a:spcAft>
                <a:spcPts val="0"/>
              </a:spcAft>
              <a:buFont typeface="Wingdings 3" charset="2"/>
              <a:buNone/>
              <a:defRPr/>
            </a:pPr>
            <a:r>
              <a:rPr lang="he-IL" sz="1600" dirty="0">
                <a:solidFill>
                  <a:schemeClr val="tx1">
                    <a:lumMod val="75000"/>
                    <a:lumOff val="25000"/>
                  </a:schemeClr>
                </a:solidFill>
                <a:latin typeface="Gisha" panose="020B0502040204020203" pitchFamily="34" charset="-79"/>
                <a:cs typeface="Gisha" panose="020B0502040204020203" pitchFamily="34" charset="-79"/>
              </a:rPr>
              <a:t>על פי המחקר , לא יעיל ללמד תלמיד מעבר ל- 5 מושגים חדשים ביחידה אחת.</a:t>
            </a:r>
          </a:p>
          <a:p>
            <a:pPr eaLnBrk="1" fontAlgn="auto" hangingPunct="1">
              <a:spcAft>
                <a:spcPts val="0"/>
              </a:spcAft>
              <a:buFont typeface="Wingdings 3" charset="2"/>
              <a:buChar char=""/>
              <a:defRPr/>
            </a:pPr>
            <a:r>
              <a:rPr lang="he-IL" sz="1600" b="1" dirty="0">
                <a:solidFill>
                  <a:schemeClr val="tx1">
                    <a:lumMod val="75000"/>
                    <a:lumOff val="25000"/>
                  </a:schemeClr>
                </a:solidFill>
                <a:latin typeface="Gisha" panose="020B0502040204020203" pitchFamily="34" charset="-79"/>
                <a:cs typeface="Gisha" panose="020B0502040204020203" pitchFamily="34" charset="-79"/>
              </a:rPr>
              <a:t>שאלות הנוגעות לדרכי הביצוע:</a:t>
            </a:r>
          </a:p>
          <a:p>
            <a:pPr marL="0" indent="0" eaLnBrk="1" fontAlgn="auto" hangingPunct="1">
              <a:spcAft>
                <a:spcPts val="0"/>
              </a:spcAft>
              <a:buFont typeface="Wingdings 3" charset="2"/>
              <a:buNone/>
              <a:defRPr/>
            </a:pPr>
            <a:r>
              <a:rPr lang="he-IL" sz="1600" dirty="0">
                <a:solidFill>
                  <a:schemeClr val="tx1">
                    <a:lumMod val="75000"/>
                    <a:lumOff val="25000"/>
                  </a:schemeClr>
                </a:solidFill>
                <a:latin typeface="Gisha" panose="020B0502040204020203" pitchFamily="34" charset="-79"/>
                <a:cs typeface="Gisha" panose="020B0502040204020203" pitchFamily="34" charset="-79"/>
              </a:rPr>
              <a:t>באילו כלים/דרכי הוראה השתמש המורה  כדי לקדם את התלמידים להשגת מטרה?</a:t>
            </a:r>
          </a:p>
          <a:p>
            <a:pPr marL="0" indent="0" eaLnBrk="1" fontAlgn="auto" hangingPunct="1">
              <a:spcAft>
                <a:spcPts val="0"/>
              </a:spcAft>
              <a:buFont typeface="Wingdings 3" charset="2"/>
              <a:buNone/>
              <a:defRPr/>
            </a:pPr>
            <a:r>
              <a:rPr lang="he-IL" sz="1600" dirty="0">
                <a:solidFill>
                  <a:schemeClr val="tx1">
                    <a:lumMod val="75000"/>
                    <a:lumOff val="25000"/>
                  </a:schemeClr>
                </a:solidFill>
                <a:latin typeface="Gisha" panose="020B0502040204020203" pitchFamily="34" charset="-79"/>
                <a:cs typeface="Gisha" panose="020B0502040204020203" pitchFamily="34" charset="-79"/>
              </a:rPr>
              <a:t>כיצד השתמש המורה בתוכן  כמנוף לשיפור מיומנויות הקריאה ו/או הכתיבה של התלמיד?</a:t>
            </a:r>
            <a:endParaRPr lang="en-US" sz="1600" dirty="0">
              <a:solidFill>
                <a:schemeClr val="tx1">
                  <a:lumMod val="75000"/>
                  <a:lumOff val="25000"/>
                </a:schemeClr>
              </a:solidFill>
              <a:latin typeface="Gisha" panose="020B0502040204020203" pitchFamily="34" charset="-79"/>
              <a:cs typeface="Gisha" panose="020B0502040204020203" pitchFamily="34" charset="-79"/>
            </a:endParaRPr>
          </a:p>
          <a:p>
            <a:pPr marL="0" indent="0" eaLnBrk="1" fontAlgn="auto" hangingPunct="1">
              <a:spcAft>
                <a:spcPts val="0"/>
              </a:spcAft>
              <a:buFont typeface="Wingdings 3" charset="2"/>
              <a:buNone/>
              <a:defRPr/>
            </a:pPr>
            <a:endParaRPr lang="en-US" sz="1600" dirty="0">
              <a:solidFill>
                <a:schemeClr val="tx1">
                  <a:lumMod val="75000"/>
                  <a:lumOff val="25000"/>
                </a:schemeClr>
              </a:solidFill>
              <a:cs typeface="FrankRuehl" pitchFamily="2" charset="-79"/>
            </a:endParaRPr>
          </a:p>
          <a:p>
            <a:pPr marL="0" indent="0" eaLnBrk="1" fontAlgn="auto" hangingPunct="1">
              <a:spcAft>
                <a:spcPts val="0"/>
              </a:spcAft>
              <a:buFont typeface="Wingdings 3" charset="2"/>
              <a:buNone/>
              <a:defRPr/>
            </a:pPr>
            <a:endParaRPr lang="he-IL" sz="1600" dirty="0">
              <a:solidFill>
                <a:schemeClr val="tx1">
                  <a:lumMod val="75000"/>
                  <a:lumOff val="25000"/>
                </a:schemeClr>
              </a:solidFill>
              <a:cs typeface="FrankRuehl" pitchFamily="2" charset="-79"/>
            </a:endParaRPr>
          </a:p>
          <a:p>
            <a:pPr marL="0" indent="0" eaLnBrk="1" fontAlgn="auto" hangingPunct="1">
              <a:spcAft>
                <a:spcPts val="0"/>
              </a:spcAft>
              <a:buFont typeface="Wingdings 3" charset="2"/>
              <a:buNone/>
              <a:defRPr/>
            </a:pPr>
            <a:endParaRPr lang="he-IL" sz="1600" dirty="0">
              <a:solidFill>
                <a:schemeClr val="tx1">
                  <a:lumMod val="75000"/>
                  <a:lumOff val="25000"/>
                </a:schemeClr>
              </a:solidFill>
              <a:cs typeface="FrankRuehl" pitchFamily="2" charset="-79"/>
            </a:endParaRPr>
          </a:p>
          <a:p>
            <a:pPr eaLnBrk="1" fontAlgn="auto" hangingPunct="1">
              <a:spcAft>
                <a:spcPts val="0"/>
              </a:spcAft>
              <a:buFont typeface="Wingdings 3" charset="2"/>
              <a:buChar char=""/>
              <a:defRPr/>
            </a:pPr>
            <a:endParaRPr lang="en-US" sz="1500" dirty="0">
              <a:solidFill>
                <a:schemeClr val="tx1">
                  <a:lumMod val="75000"/>
                  <a:lumOff val="25000"/>
                </a:schemeClr>
              </a:solidFill>
              <a:cs typeface="+mn-cs"/>
            </a:endParaRPr>
          </a:p>
          <a:p>
            <a:pPr eaLnBrk="1" fontAlgn="auto" hangingPunct="1">
              <a:spcAft>
                <a:spcPts val="0"/>
              </a:spcAft>
              <a:buFont typeface="Wingdings 3" charset="2"/>
              <a:buChar char=""/>
              <a:defRPr/>
            </a:pPr>
            <a:endParaRPr lang="he-IL" sz="1500" dirty="0">
              <a:solidFill>
                <a:schemeClr val="tx1">
                  <a:lumMod val="75000"/>
                  <a:lumOff val="25000"/>
                </a:schemeClr>
              </a:solidFill>
              <a:cs typeface="+mn-cs"/>
            </a:endParaRPr>
          </a:p>
        </p:txBody>
      </p:sp>
    </p:spTree>
    <p:extLst>
      <p:ext uri="{BB962C8B-B14F-4D97-AF65-F5344CB8AC3E}">
        <p14:creationId xmlns:p14="http://schemas.microsoft.com/office/powerpoint/2010/main" val="17492255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410" name="כותרת 1"/>
          <p:cNvSpPr>
            <a:spLocks noGrp="1"/>
          </p:cNvSpPr>
          <p:nvPr>
            <p:ph type="title"/>
          </p:nvPr>
        </p:nvSpPr>
        <p:spPr>
          <a:xfrm>
            <a:off x="677863" y="609600"/>
            <a:ext cx="8596312" cy="676275"/>
          </a:xfrm>
        </p:spPr>
        <p:txBody>
          <a:bodyPr>
            <a:normAutofit/>
          </a:bodyPr>
          <a:lstStyle/>
          <a:p>
            <a:pPr algn="ctr" eaLnBrk="1" hangingPunct="1"/>
            <a:r>
              <a:rPr lang="he-IL" altLang="he-IL" b="1" smtClean="0">
                <a:latin typeface="Gisha" panose="020B0502040204020203" pitchFamily="34" charset="-79"/>
                <a:cs typeface="Gisha" panose="020B0502040204020203" pitchFamily="34" charset="-79"/>
              </a:rPr>
              <a:t>תצפית בשיעורים</a:t>
            </a:r>
            <a:endParaRPr lang="he-IL" altLang="he-IL" smtClean="0">
              <a:latin typeface="Gisha" panose="020B0502040204020203" pitchFamily="34" charset="-79"/>
              <a:cs typeface="Gisha" panose="020B0502040204020203" pitchFamily="34" charset="-79"/>
            </a:endParaRPr>
          </a:p>
        </p:txBody>
      </p:sp>
      <p:sp>
        <p:nvSpPr>
          <p:cNvPr id="3" name="מציין מיקום תוכן 2"/>
          <p:cNvSpPr>
            <a:spLocks noGrp="1"/>
          </p:cNvSpPr>
          <p:nvPr>
            <p:ph idx="1"/>
          </p:nvPr>
        </p:nvSpPr>
        <p:spPr>
          <a:xfrm>
            <a:off x="1351280" y="1664653"/>
            <a:ext cx="10204450" cy="4530725"/>
          </a:xfrm>
        </p:spPr>
        <p:txBody>
          <a:bodyPr rtlCol="0">
            <a:normAutofit/>
          </a:bodyPr>
          <a:lstStyle/>
          <a:p>
            <a:pPr eaLnBrk="1" fontAlgn="auto" hangingPunct="1">
              <a:spcAft>
                <a:spcPts val="0"/>
              </a:spcAft>
              <a:buFont typeface="Wingdings 3" charset="2"/>
              <a:buChar char=""/>
              <a:defRPr/>
            </a:pPr>
            <a:r>
              <a:rPr lang="he-IL" b="1" dirty="0">
                <a:solidFill>
                  <a:schemeClr val="tx1">
                    <a:lumMod val="75000"/>
                    <a:lumOff val="25000"/>
                  </a:schemeClr>
                </a:solidFill>
                <a:cs typeface="+mn-cs"/>
              </a:rPr>
              <a:t>למורה </a:t>
            </a:r>
            <a:r>
              <a:rPr lang="he-IL" b="1" dirty="0" err="1">
                <a:solidFill>
                  <a:schemeClr val="tx1">
                    <a:lumMod val="75000"/>
                    <a:lumOff val="25000"/>
                  </a:schemeClr>
                </a:solidFill>
                <a:cs typeface="+mn-cs"/>
              </a:rPr>
              <a:t>היתה</a:t>
            </a:r>
            <a:r>
              <a:rPr lang="he-IL" b="1" dirty="0">
                <a:solidFill>
                  <a:schemeClr val="tx1">
                    <a:lumMod val="75000"/>
                    <a:lumOff val="25000"/>
                  </a:schemeClr>
                </a:solidFill>
                <a:cs typeface="+mn-cs"/>
              </a:rPr>
              <a:t> מטרה ברורה בשיעור? </a:t>
            </a:r>
            <a:r>
              <a:rPr lang="he-IL" dirty="0">
                <a:solidFill>
                  <a:schemeClr val="tx1">
                    <a:lumMod val="75000"/>
                    <a:lumOff val="25000"/>
                  </a:schemeClr>
                </a:solidFill>
                <a:cs typeface="+mn-cs"/>
              </a:rPr>
              <a:t>מה התלמיד צריך לדעת או להיות מסוגל לעשות בסוף השיעור?</a:t>
            </a:r>
          </a:p>
          <a:p>
            <a:pPr marL="0" indent="0" eaLnBrk="1" fontAlgn="auto" hangingPunct="1">
              <a:spcAft>
                <a:spcPts val="0"/>
              </a:spcAft>
              <a:buFont typeface="Wingdings 3" charset="2"/>
              <a:buNone/>
              <a:defRPr/>
            </a:pPr>
            <a:r>
              <a:rPr lang="he-IL" dirty="0">
                <a:solidFill>
                  <a:schemeClr val="tx1">
                    <a:lumMod val="75000"/>
                    <a:lumOff val="25000"/>
                  </a:schemeClr>
                </a:solidFill>
                <a:cs typeface="+mn-cs"/>
              </a:rPr>
              <a:t>                                        </a:t>
            </a:r>
          </a:p>
          <a:p>
            <a:pPr eaLnBrk="1" fontAlgn="auto" hangingPunct="1">
              <a:spcAft>
                <a:spcPts val="0"/>
              </a:spcAft>
              <a:buFont typeface="Wingdings 3" charset="2"/>
              <a:buChar char=""/>
              <a:defRPr/>
            </a:pPr>
            <a:r>
              <a:rPr lang="he-IL" b="1" dirty="0">
                <a:solidFill>
                  <a:schemeClr val="tx1">
                    <a:lumMod val="75000"/>
                    <a:lumOff val="25000"/>
                  </a:schemeClr>
                </a:solidFill>
                <a:cs typeface="+mn-cs"/>
              </a:rPr>
              <a:t>המורה יצר רצף של פעולות שעל התלמיד לעשות.</a:t>
            </a:r>
          </a:p>
          <a:p>
            <a:pPr eaLnBrk="1" fontAlgn="auto" hangingPunct="1">
              <a:spcAft>
                <a:spcPts val="0"/>
              </a:spcAft>
              <a:buFont typeface="Wingdings 3" charset="2"/>
              <a:buChar char=""/>
              <a:defRPr/>
            </a:pPr>
            <a:endParaRPr lang="en-US" b="1" dirty="0">
              <a:solidFill>
                <a:schemeClr val="tx1">
                  <a:lumMod val="75000"/>
                  <a:lumOff val="25000"/>
                </a:schemeClr>
              </a:solidFill>
              <a:cs typeface="+mn-cs"/>
            </a:endParaRPr>
          </a:p>
          <a:p>
            <a:pPr eaLnBrk="1" fontAlgn="auto" hangingPunct="1">
              <a:spcAft>
                <a:spcPts val="0"/>
              </a:spcAft>
              <a:buFont typeface="Wingdings 3" charset="2"/>
              <a:buChar char=""/>
              <a:defRPr/>
            </a:pPr>
            <a:r>
              <a:rPr lang="he-IL" dirty="0">
                <a:solidFill>
                  <a:schemeClr val="tx1">
                    <a:lumMod val="75000"/>
                    <a:lumOff val="25000"/>
                  </a:schemeClr>
                </a:solidFill>
                <a:cs typeface="+mn-cs"/>
              </a:rPr>
              <a:t>יש משימה שמהווה </a:t>
            </a:r>
            <a:r>
              <a:rPr lang="he-IL" b="1" dirty="0">
                <a:solidFill>
                  <a:schemeClr val="tx1">
                    <a:lumMod val="75000"/>
                    <a:lumOff val="25000"/>
                  </a:schemeClr>
                </a:solidFill>
                <a:cs typeface="+mn-cs"/>
              </a:rPr>
              <a:t>עדות להבנה</a:t>
            </a:r>
            <a:endParaRPr lang="en-US" dirty="0">
              <a:solidFill>
                <a:schemeClr val="tx1">
                  <a:lumMod val="75000"/>
                  <a:lumOff val="25000"/>
                </a:schemeClr>
              </a:solidFill>
              <a:cs typeface="+mn-cs"/>
            </a:endParaRPr>
          </a:p>
        </p:txBody>
      </p:sp>
    </p:spTree>
    <p:extLst>
      <p:ext uri="{BB962C8B-B14F-4D97-AF65-F5344CB8AC3E}">
        <p14:creationId xmlns:p14="http://schemas.microsoft.com/office/powerpoint/2010/main" val="4500622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4" name="כותרת 1"/>
          <p:cNvSpPr>
            <a:spLocks noGrp="1"/>
          </p:cNvSpPr>
          <p:nvPr>
            <p:ph type="title"/>
          </p:nvPr>
        </p:nvSpPr>
        <p:spPr>
          <a:xfrm>
            <a:off x="2460943" y="492443"/>
            <a:ext cx="8596312" cy="530225"/>
          </a:xfrm>
        </p:spPr>
        <p:txBody>
          <a:bodyPr/>
          <a:lstStyle/>
          <a:p>
            <a:pPr algn="ctr" eaLnBrk="1" hangingPunct="1"/>
            <a:r>
              <a:rPr lang="he-IL" altLang="he-IL" sz="2000" b="1" dirty="0" smtClean="0">
                <a:latin typeface="Gisha" panose="020B0502040204020203" pitchFamily="34" charset="-79"/>
                <a:cs typeface="Gisha" panose="020B0502040204020203" pitchFamily="34" charset="-79"/>
              </a:rPr>
              <a:t>קביעת מטרה לשיעור/מזי </a:t>
            </a:r>
            <a:r>
              <a:rPr lang="he-IL" altLang="he-IL" sz="2000" b="1" dirty="0" err="1" smtClean="0">
                <a:latin typeface="Gisha" panose="020B0502040204020203" pitchFamily="34" charset="-79"/>
                <a:cs typeface="Gisha" panose="020B0502040204020203" pitchFamily="34" charset="-79"/>
              </a:rPr>
              <a:t>ג'ורנו</a:t>
            </a:r>
            <a:endParaRPr lang="he-IL" altLang="he-IL" sz="2000" b="1" dirty="0" smtClean="0">
              <a:latin typeface="Gisha" panose="020B0502040204020203" pitchFamily="34" charset="-79"/>
              <a:cs typeface="Gisha" panose="020B0502040204020203" pitchFamily="34" charset="-79"/>
            </a:endParaRPr>
          </a:p>
        </p:txBody>
      </p:sp>
      <p:sp>
        <p:nvSpPr>
          <p:cNvPr id="3" name="מציין מיקום תוכן 2"/>
          <p:cNvSpPr>
            <a:spLocks noGrp="1"/>
          </p:cNvSpPr>
          <p:nvPr>
            <p:ph idx="1"/>
          </p:nvPr>
        </p:nvSpPr>
        <p:spPr>
          <a:xfrm>
            <a:off x="2609533" y="1190308"/>
            <a:ext cx="8596312" cy="4675187"/>
          </a:xfrm>
        </p:spPr>
        <p:txBody>
          <a:bodyPr rtlCol="0">
            <a:normAutofit/>
          </a:bodyPr>
          <a:lstStyle/>
          <a:p>
            <a:pPr eaLnBrk="1" fontAlgn="auto" hangingPunct="1">
              <a:spcAft>
                <a:spcPts val="0"/>
              </a:spcAft>
              <a:buFont typeface="Wingdings 3" charset="2"/>
              <a:buChar char=""/>
              <a:defRPr/>
            </a:pPr>
            <a:r>
              <a:rPr lang="he-IL" b="1" dirty="0">
                <a:solidFill>
                  <a:schemeClr val="tx1">
                    <a:lumMod val="75000"/>
                    <a:lumOff val="25000"/>
                  </a:schemeClr>
                </a:solidFill>
                <a:cs typeface="+mn-cs"/>
              </a:rPr>
              <a:t>איך יודעים מהי מטרת השיעור?</a:t>
            </a:r>
          </a:p>
          <a:p>
            <a:pPr marL="0" indent="0" eaLnBrk="1" fontAlgn="auto" hangingPunct="1">
              <a:spcAft>
                <a:spcPts val="0"/>
              </a:spcAft>
              <a:buFont typeface="Wingdings 3" charset="2"/>
              <a:buNone/>
              <a:defRPr/>
            </a:pPr>
            <a:r>
              <a:rPr lang="he-IL" dirty="0">
                <a:solidFill>
                  <a:schemeClr val="tx1">
                    <a:lumMod val="75000"/>
                    <a:lumOff val="25000"/>
                  </a:schemeClr>
                </a:solidFill>
                <a:cs typeface="+mn-cs"/>
              </a:rPr>
              <a:t>שאלו את עצמכן:</a:t>
            </a:r>
          </a:p>
          <a:p>
            <a:pPr marL="0" indent="0" eaLnBrk="1" fontAlgn="auto" hangingPunct="1">
              <a:spcAft>
                <a:spcPts val="0"/>
              </a:spcAft>
              <a:buFont typeface="Wingdings 3" charset="2"/>
              <a:buNone/>
              <a:defRPr/>
            </a:pPr>
            <a:r>
              <a:rPr lang="he-IL" dirty="0">
                <a:solidFill>
                  <a:schemeClr val="tx1">
                    <a:lumMod val="75000"/>
                    <a:lumOff val="25000"/>
                  </a:schemeClr>
                </a:solidFill>
                <a:cs typeface="+mn-cs"/>
              </a:rPr>
              <a:t>.1 מה אתן רוצות להשיג בשיעור?</a:t>
            </a:r>
          </a:p>
          <a:p>
            <a:pPr marL="0" indent="0" eaLnBrk="1" fontAlgn="auto" hangingPunct="1">
              <a:spcAft>
                <a:spcPts val="0"/>
              </a:spcAft>
              <a:buFont typeface="Wingdings 3" charset="2"/>
              <a:buNone/>
              <a:defRPr/>
            </a:pPr>
            <a:r>
              <a:rPr lang="he-IL" dirty="0">
                <a:solidFill>
                  <a:schemeClr val="tx1">
                    <a:lumMod val="75000"/>
                    <a:lumOff val="25000"/>
                  </a:schemeClr>
                </a:solidFill>
                <a:cs typeface="+mn-cs"/>
              </a:rPr>
              <a:t>.2 איך אתן רוצות להשיג זאת?</a:t>
            </a:r>
          </a:p>
          <a:p>
            <a:pPr marL="0" indent="0" eaLnBrk="1" fontAlgn="auto" hangingPunct="1">
              <a:spcAft>
                <a:spcPts val="0"/>
              </a:spcAft>
              <a:buFont typeface="Wingdings 3" charset="2"/>
              <a:buNone/>
              <a:defRPr/>
            </a:pPr>
            <a:endParaRPr lang="he-IL" dirty="0">
              <a:solidFill>
                <a:schemeClr val="tx1">
                  <a:lumMod val="75000"/>
                  <a:lumOff val="25000"/>
                </a:schemeClr>
              </a:solidFill>
              <a:cs typeface="+mn-cs"/>
            </a:endParaRPr>
          </a:p>
          <a:p>
            <a:pPr eaLnBrk="1" fontAlgn="auto" hangingPunct="1">
              <a:spcAft>
                <a:spcPts val="0"/>
              </a:spcAft>
              <a:buFont typeface="Wingdings 3" charset="2"/>
              <a:buChar char=""/>
              <a:defRPr/>
            </a:pPr>
            <a:r>
              <a:rPr lang="he-IL" b="1" dirty="0">
                <a:solidFill>
                  <a:schemeClr val="tx1">
                    <a:lumMod val="75000"/>
                    <a:lumOff val="25000"/>
                  </a:schemeClr>
                </a:solidFill>
                <a:cs typeface="+mn-cs"/>
              </a:rPr>
              <a:t>הגעתם למסקנות, אז למה לא לומר זאת גם לתלמיד?</a:t>
            </a:r>
          </a:p>
          <a:p>
            <a:pPr marL="0" indent="0" eaLnBrk="1" fontAlgn="auto" hangingPunct="1">
              <a:spcAft>
                <a:spcPts val="0"/>
              </a:spcAft>
              <a:buFont typeface="Wingdings 3" charset="2"/>
              <a:buNone/>
              <a:defRPr/>
            </a:pPr>
            <a:r>
              <a:rPr lang="he-IL" dirty="0">
                <a:solidFill>
                  <a:schemeClr val="tx1">
                    <a:lumMod val="75000"/>
                    <a:lumOff val="25000"/>
                  </a:schemeClr>
                </a:solidFill>
                <a:cs typeface="+mn-cs"/>
              </a:rPr>
              <a:t>כאשר מטרת השיעור ברורה לכם, היא צריכה להיות מאוד ברורה לתלמיד .</a:t>
            </a:r>
          </a:p>
          <a:p>
            <a:pPr marL="0" indent="0" eaLnBrk="1" fontAlgn="auto" hangingPunct="1">
              <a:spcAft>
                <a:spcPts val="0"/>
              </a:spcAft>
              <a:buFont typeface="Wingdings 3" charset="2"/>
              <a:buNone/>
              <a:defRPr/>
            </a:pPr>
            <a:r>
              <a:rPr lang="he-IL" dirty="0">
                <a:solidFill>
                  <a:schemeClr val="tx1">
                    <a:lumMod val="75000"/>
                    <a:lumOff val="25000"/>
                  </a:schemeClr>
                </a:solidFill>
                <a:cs typeface="+mn-cs"/>
              </a:rPr>
              <a:t>לדוגמא: היום מטרת השיעור היא, ללמוד על שם התואר, וללמוד לזהות אותו במשפטים.</a:t>
            </a:r>
          </a:p>
          <a:p>
            <a:pPr marL="0" indent="0" eaLnBrk="1" fontAlgn="auto" hangingPunct="1">
              <a:spcAft>
                <a:spcPts val="0"/>
              </a:spcAft>
              <a:buFont typeface="Wingdings 3" charset="2"/>
              <a:buNone/>
              <a:defRPr/>
            </a:pPr>
            <a:r>
              <a:rPr lang="he-IL" b="1" dirty="0">
                <a:solidFill>
                  <a:schemeClr val="tx1">
                    <a:lumMod val="75000"/>
                    <a:lumOff val="25000"/>
                  </a:schemeClr>
                </a:solidFill>
                <a:cs typeface="+mn-cs"/>
              </a:rPr>
              <a:t>ברגע שהמטרה ברורה לכם, והיא ברורה לתלמיד, האפקטיביות של השיעור עולה.</a:t>
            </a:r>
          </a:p>
        </p:txBody>
      </p:sp>
    </p:spTree>
    <p:extLst>
      <p:ext uri="{BB962C8B-B14F-4D97-AF65-F5344CB8AC3E}">
        <p14:creationId xmlns:p14="http://schemas.microsoft.com/office/powerpoint/2010/main" val="19243409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9458" name="כותרת 1"/>
          <p:cNvSpPr>
            <a:spLocks noGrp="1"/>
          </p:cNvSpPr>
          <p:nvPr>
            <p:ph type="title"/>
          </p:nvPr>
        </p:nvSpPr>
        <p:spPr/>
        <p:txBody>
          <a:bodyPr/>
          <a:lstStyle/>
          <a:p>
            <a:pPr algn="ctr" eaLnBrk="1" hangingPunct="1"/>
            <a:r>
              <a:rPr lang="he-IL" altLang="he-IL" dirty="0" smtClean="0"/>
              <a:t>תצפית בשיעורים</a:t>
            </a:r>
          </a:p>
        </p:txBody>
      </p:sp>
      <p:sp>
        <p:nvSpPr>
          <p:cNvPr id="19459" name="מציין מיקום תוכן 2"/>
          <p:cNvSpPr>
            <a:spLocks noGrp="1"/>
          </p:cNvSpPr>
          <p:nvPr>
            <p:ph idx="1"/>
          </p:nvPr>
        </p:nvSpPr>
        <p:spPr>
          <a:xfrm>
            <a:off x="2592925" y="1905000"/>
            <a:ext cx="8596312" cy="3881437"/>
          </a:xfrm>
        </p:spPr>
        <p:txBody>
          <a:bodyPr/>
          <a:lstStyle/>
          <a:p>
            <a:pPr eaLnBrk="1" hangingPunct="1"/>
            <a:r>
              <a:rPr lang="he-IL" altLang="he-IL" b="1" dirty="0" smtClean="0">
                <a:cs typeface="Gisha" panose="020B0502040204020203" pitchFamily="34" charset="-79"/>
              </a:rPr>
              <a:t>מעורבות התלמיד בלמידה:</a:t>
            </a:r>
            <a:r>
              <a:rPr lang="he-IL" altLang="he-IL" dirty="0" smtClean="0">
                <a:cs typeface="Gisha" panose="020B0502040204020203" pitchFamily="34" charset="-79"/>
              </a:rPr>
              <a:t> בתכנון השיעור המורה מתבקש לשים דגש על מעורבות התלמיד בלמידה: התלמיד חייב להיות פעיל.</a:t>
            </a:r>
          </a:p>
          <a:p>
            <a:pPr eaLnBrk="1" hangingPunct="1"/>
            <a:endParaRPr lang="en-US" altLang="he-IL" dirty="0" smtClean="0"/>
          </a:p>
          <a:p>
            <a:pPr eaLnBrk="1" hangingPunct="1"/>
            <a:r>
              <a:rPr lang="he-IL" altLang="he-IL" b="1" dirty="0" smtClean="0">
                <a:cs typeface="Gisha" panose="020B0502040204020203" pitchFamily="34" charset="-79"/>
              </a:rPr>
              <a:t>מענה דיפרנציאלי</a:t>
            </a:r>
            <a:r>
              <a:rPr lang="he-IL" altLang="he-IL" dirty="0" smtClean="0">
                <a:cs typeface="Gisha" panose="020B0502040204020203" pitchFamily="34" charset="-79"/>
              </a:rPr>
              <a:t> המורים משתמשים במשימות באתר אופק (מט"ח) ו/או באתר גלים. באתר התלמידים מקבלים משוב והמורה יכול לעקוב אחר ביצוע המשימה.</a:t>
            </a:r>
            <a:endParaRPr lang="en-US" altLang="he-IL" dirty="0" smtClean="0"/>
          </a:p>
          <a:p>
            <a:pPr eaLnBrk="1" hangingPunct="1"/>
            <a:endParaRPr lang="he-IL" altLang="he-IL" dirty="0" smtClean="0">
              <a:cs typeface="Gisha" panose="020B0502040204020203" pitchFamily="34" charset="-79"/>
            </a:endParaRPr>
          </a:p>
          <a:p>
            <a:pPr eaLnBrk="1" hangingPunct="1"/>
            <a:endParaRPr lang="he-IL" altLang="he-IL" dirty="0" smtClean="0">
              <a:cs typeface="Gisha" panose="020B0502040204020203" pitchFamily="34" charset="-79"/>
            </a:endParaRPr>
          </a:p>
        </p:txBody>
      </p:sp>
    </p:spTree>
    <p:extLst>
      <p:ext uri="{BB962C8B-B14F-4D97-AF65-F5344CB8AC3E}">
        <p14:creationId xmlns:p14="http://schemas.microsoft.com/office/powerpoint/2010/main" val="579247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77863" y="609600"/>
            <a:ext cx="8596312" cy="596900"/>
          </a:xfrm>
        </p:spPr>
        <p:txBody>
          <a:bodyPr rtlCol="0">
            <a:normAutofit fontScale="90000"/>
          </a:bodyPr>
          <a:lstStyle/>
          <a:p>
            <a:pPr algn="ctr" eaLnBrk="1" fontAlgn="auto" hangingPunct="1">
              <a:spcAft>
                <a:spcPts val="0"/>
              </a:spcAft>
              <a:defRPr/>
            </a:pPr>
            <a:r>
              <a:rPr lang="he-IL" b="1" dirty="0">
                <a:latin typeface="Gisha" panose="020B0502040204020203" pitchFamily="34" charset="-79"/>
                <a:cs typeface="Gisha" panose="020B0502040204020203" pitchFamily="34" charset="-79"/>
              </a:rPr>
              <a:t>תצפית בשיעורים</a:t>
            </a:r>
          </a:p>
        </p:txBody>
      </p:sp>
      <p:sp>
        <p:nvSpPr>
          <p:cNvPr id="20483" name="מציין מיקום תוכן 2"/>
          <p:cNvSpPr>
            <a:spLocks noGrp="1"/>
          </p:cNvSpPr>
          <p:nvPr>
            <p:ph idx="1"/>
          </p:nvPr>
        </p:nvSpPr>
        <p:spPr>
          <a:xfrm>
            <a:off x="677863" y="1550988"/>
            <a:ext cx="8596312" cy="4491037"/>
          </a:xfrm>
        </p:spPr>
        <p:txBody>
          <a:bodyPr/>
          <a:lstStyle/>
          <a:p>
            <a:pPr eaLnBrk="1" hangingPunct="1"/>
            <a:r>
              <a:rPr lang="he-IL" altLang="he-IL" smtClean="0">
                <a:cs typeface="Gisha" panose="020B0502040204020203" pitchFamily="34" charset="-79"/>
              </a:rPr>
              <a:t>המורה מעודד השתתפות של תלמידים</a:t>
            </a:r>
            <a:endParaRPr lang="en-US" altLang="he-IL" smtClean="0"/>
          </a:p>
          <a:p>
            <a:pPr eaLnBrk="1" hangingPunct="1"/>
            <a:r>
              <a:rPr lang="he-IL" altLang="he-IL" smtClean="0">
                <a:cs typeface="Gisha" panose="020B0502040204020203" pitchFamily="34" charset="-79"/>
              </a:rPr>
              <a:t>המורה ממתין זמן סביר לתשובה</a:t>
            </a:r>
            <a:endParaRPr lang="en-US" altLang="he-IL" smtClean="0"/>
          </a:p>
          <a:p>
            <a:pPr eaLnBrk="1" hangingPunct="1"/>
            <a:r>
              <a:rPr lang="he-IL" altLang="he-IL" smtClean="0">
                <a:cs typeface="Gisha" panose="020B0502040204020203" pitchFamily="34" charset="-79"/>
              </a:rPr>
              <a:t>המורה מגיב לתשובות של התלמידים</a:t>
            </a:r>
            <a:endParaRPr lang="en-US" altLang="he-IL" smtClean="0"/>
          </a:p>
          <a:p>
            <a:pPr eaLnBrk="1" hangingPunct="1"/>
            <a:r>
              <a:rPr lang="he-IL" altLang="he-IL" smtClean="0">
                <a:cs typeface="Gisha" panose="020B0502040204020203" pitchFamily="34" charset="-79"/>
              </a:rPr>
              <a:t>המורה מזמין תגובות של תלמיד</a:t>
            </a:r>
            <a:endParaRPr lang="en-US" altLang="he-IL" smtClean="0"/>
          </a:p>
          <a:p>
            <a:pPr eaLnBrk="1" hangingPunct="1"/>
            <a:r>
              <a:rPr lang="en-US" altLang="he-IL" smtClean="0"/>
              <a:t> </a:t>
            </a:r>
            <a:r>
              <a:rPr lang="he-IL" altLang="he-IL" smtClean="0">
                <a:cs typeface="Gisha" panose="020B0502040204020203" pitchFamily="34" charset="-79"/>
              </a:rPr>
              <a:t>המורה מעודד חשיבה של תלמידים</a:t>
            </a:r>
            <a:endParaRPr lang="en-US" altLang="he-IL" smtClean="0"/>
          </a:p>
          <a:p>
            <a:pPr eaLnBrk="1" hangingPunct="1"/>
            <a:r>
              <a:rPr lang="he-IL" altLang="he-IL" smtClean="0">
                <a:cs typeface="Gisha" panose="020B0502040204020203" pitchFamily="34" charset="-79"/>
              </a:rPr>
              <a:t>באילו אמצעי הוראה השתמש המורה בשיעור</a:t>
            </a:r>
            <a:r>
              <a:rPr lang="en-US" altLang="he-IL" smtClean="0"/>
              <a:t>?</a:t>
            </a:r>
            <a:endParaRPr lang="he-IL" altLang="he-IL" smtClean="0">
              <a:cs typeface="Gisha" panose="020B0502040204020203" pitchFamily="34" charset="-79"/>
            </a:endParaRPr>
          </a:p>
          <a:p>
            <a:pPr eaLnBrk="1" hangingPunct="1"/>
            <a:r>
              <a:rPr lang="he-IL" altLang="he-IL" smtClean="0">
                <a:cs typeface="Gisha" panose="020B0502040204020203" pitchFamily="34" charset="-79"/>
              </a:rPr>
              <a:t>התלמידים פעילים בשיעור</a:t>
            </a:r>
            <a:endParaRPr lang="en-US" altLang="he-IL" smtClean="0"/>
          </a:p>
          <a:p>
            <a:pPr eaLnBrk="1" hangingPunct="1"/>
            <a:endParaRPr lang="he-IL" altLang="he-IL" smtClean="0">
              <a:cs typeface="Gisha" panose="020B0502040204020203" pitchFamily="34" charset="-79"/>
            </a:endParaRPr>
          </a:p>
        </p:txBody>
      </p:sp>
    </p:spTree>
    <p:extLst>
      <p:ext uri="{BB962C8B-B14F-4D97-AF65-F5344CB8AC3E}">
        <p14:creationId xmlns:p14="http://schemas.microsoft.com/office/powerpoint/2010/main" val="38969092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כותרת 1"/>
          <p:cNvSpPr>
            <a:spLocks noGrp="1"/>
          </p:cNvSpPr>
          <p:nvPr>
            <p:ph type="title"/>
          </p:nvPr>
        </p:nvSpPr>
        <p:spPr>
          <a:xfrm>
            <a:off x="2163763" y="609600"/>
            <a:ext cx="8596312" cy="741363"/>
          </a:xfrm>
        </p:spPr>
        <p:txBody>
          <a:bodyPr rtlCol="0">
            <a:normAutofit fontScale="90000"/>
          </a:bodyPr>
          <a:lstStyle/>
          <a:p>
            <a:pPr algn="ctr" eaLnBrk="1" fontAlgn="auto" hangingPunct="1">
              <a:spcAft>
                <a:spcPts val="0"/>
              </a:spcAft>
              <a:defRPr/>
            </a:pPr>
            <a:r>
              <a:rPr lang="he-IL" sz="2800" b="1" dirty="0">
                <a:latin typeface="Gisha" panose="020B0502040204020203" pitchFamily="34" charset="-79"/>
                <a:cs typeface="Gisha" panose="020B0502040204020203" pitchFamily="34" charset="-79"/>
              </a:rPr>
              <a:t>שאלות הנוגעות לאופן בחינת הידע הנרכש בתום ההוראה</a:t>
            </a:r>
            <a:r>
              <a:rPr lang="he-IL" dirty="0">
                <a:cs typeface="FrankRuehl" pitchFamily="2" charset="-79"/>
              </a:rPr>
              <a:t/>
            </a:r>
            <a:br>
              <a:rPr lang="he-IL" dirty="0">
                <a:cs typeface="FrankRuehl" pitchFamily="2" charset="-79"/>
              </a:rPr>
            </a:br>
            <a:endParaRPr lang="he-IL" dirty="0">
              <a:cs typeface="+mj-cs"/>
            </a:endParaRPr>
          </a:p>
        </p:txBody>
      </p:sp>
      <p:sp>
        <p:nvSpPr>
          <p:cNvPr id="3" name="מציין מיקום תוכן 2"/>
          <p:cNvSpPr>
            <a:spLocks noGrp="1"/>
          </p:cNvSpPr>
          <p:nvPr>
            <p:ph idx="1"/>
          </p:nvPr>
        </p:nvSpPr>
        <p:spPr>
          <a:xfrm>
            <a:off x="2483803" y="1968183"/>
            <a:ext cx="8596312" cy="3881437"/>
          </a:xfrm>
        </p:spPr>
        <p:txBody>
          <a:bodyPr rtlCol="0">
            <a:normAutofit/>
          </a:bodyPr>
          <a:lstStyle/>
          <a:p>
            <a:pPr eaLnBrk="1" fontAlgn="auto" hangingPunct="1">
              <a:spcAft>
                <a:spcPts val="0"/>
              </a:spcAft>
              <a:buFont typeface="Wingdings 3" charset="2"/>
              <a:buChar char=""/>
              <a:defRPr/>
            </a:pPr>
            <a:r>
              <a:rPr lang="he-IL" sz="2200" dirty="0">
                <a:solidFill>
                  <a:schemeClr val="tx1">
                    <a:lumMod val="75000"/>
                    <a:lumOff val="25000"/>
                  </a:schemeClr>
                </a:solidFill>
                <a:cs typeface="FrankRuehl" pitchFamily="2" charset="-79"/>
              </a:rPr>
              <a:t>איך המורה בודק את הידע של התלמידים ?</a:t>
            </a:r>
            <a:endParaRPr lang="en-US" sz="2200" dirty="0">
              <a:solidFill>
                <a:schemeClr val="tx1">
                  <a:lumMod val="75000"/>
                  <a:lumOff val="25000"/>
                </a:schemeClr>
              </a:solidFill>
              <a:cs typeface="FrankRuehl" pitchFamily="2" charset="-79"/>
            </a:endParaRPr>
          </a:p>
          <a:p>
            <a:pPr eaLnBrk="1" fontAlgn="auto" hangingPunct="1">
              <a:spcAft>
                <a:spcPts val="0"/>
              </a:spcAft>
              <a:buFont typeface="Wingdings 3" charset="2"/>
              <a:buChar char=""/>
              <a:defRPr/>
            </a:pPr>
            <a:r>
              <a:rPr lang="he-IL" sz="2200" dirty="0">
                <a:solidFill>
                  <a:schemeClr val="tx1">
                    <a:lumMod val="75000"/>
                    <a:lumOff val="25000"/>
                  </a:schemeClr>
                </a:solidFill>
                <a:cs typeface="FrankRuehl" pitchFamily="2" charset="-79"/>
              </a:rPr>
              <a:t>איך המורה יודע  שהמטרות שהציב לתלמידים אכן הושגו? </a:t>
            </a:r>
            <a:endParaRPr lang="en-US" sz="2200" dirty="0">
              <a:solidFill>
                <a:schemeClr val="tx1">
                  <a:lumMod val="75000"/>
                  <a:lumOff val="25000"/>
                </a:schemeClr>
              </a:solidFill>
              <a:cs typeface="FrankRuehl" pitchFamily="2" charset="-79"/>
            </a:endParaRPr>
          </a:p>
          <a:p>
            <a:pPr marL="0" indent="0" eaLnBrk="1" fontAlgn="auto" hangingPunct="1">
              <a:spcAft>
                <a:spcPts val="0"/>
              </a:spcAft>
              <a:buFont typeface="Wingdings 3" charset="2"/>
              <a:buNone/>
              <a:defRPr/>
            </a:pPr>
            <a:r>
              <a:rPr lang="he-IL" altLang="he-IL" sz="2200" b="1" dirty="0">
                <a:solidFill>
                  <a:schemeClr val="tx1">
                    <a:lumMod val="75000"/>
                    <a:lumOff val="25000"/>
                  </a:schemeClr>
                </a:solidFill>
                <a:cs typeface="FrankRuehl" panose="020E0503060101010101" pitchFamily="34" charset="-79"/>
              </a:rPr>
              <a:t>חשוב שתהליך בדיקת הידע יכלול גם שאלות שבודקות את המיומנויות שהמורה רצה לפתח.</a:t>
            </a:r>
            <a:endParaRPr lang="he-IL" sz="2200" b="1" dirty="0">
              <a:solidFill>
                <a:schemeClr val="tx1">
                  <a:lumMod val="75000"/>
                  <a:lumOff val="25000"/>
                </a:schemeClr>
              </a:solidFill>
              <a:cs typeface="+mn-cs"/>
            </a:endParaRPr>
          </a:p>
        </p:txBody>
      </p:sp>
    </p:spTree>
    <p:extLst>
      <p:ext uri="{BB962C8B-B14F-4D97-AF65-F5344CB8AC3E}">
        <p14:creationId xmlns:p14="http://schemas.microsoft.com/office/powerpoint/2010/main" val="10623776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2029585" y="1590399"/>
            <a:ext cx="8596312" cy="4597400"/>
          </a:xfrm>
        </p:spPr>
        <p:txBody>
          <a:bodyPr rtlCol="0">
            <a:normAutofit/>
          </a:bodyPr>
          <a:lstStyle/>
          <a:p>
            <a:pPr eaLnBrk="1" fontAlgn="auto" hangingPunct="1">
              <a:spcAft>
                <a:spcPts val="0"/>
              </a:spcAft>
              <a:buFont typeface="Wingdings 3" charset="2"/>
              <a:buChar char=""/>
              <a:defRPr/>
            </a:pPr>
            <a:r>
              <a:rPr lang="he-IL" dirty="0">
                <a:solidFill>
                  <a:schemeClr val="tx1">
                    <a:lumMod val="75000"/>
                    <a:lumOff val="25000"/>
                  </a:schemeClr>
                </a:solidFill>
                <a:cs typeface="+mn-cs"/>
                <a:hlinkClick r:id="rId2" action="ppaction://hlinkfile"/>
              </a:rPr>
              <a:t>בניית מערכי שיעור.</a:t>
            </a:r>
            <a:r>
              <a:rPr lang="en-US" dirty="0">
                <a:solidFill>
                  <a:schemeClr val="tx1">
                    <a:lumMod val="75000"/>
                    <a:lumOff val="25000"/>
                  </a:schemeClr>
                </a:solidFill>
                <a:cs typeface="+mn-cs"/>
                <a:hlinkClick r:id="rId2" action="ppaction://hlinkfile"/>
              </a:rPr>
              <a:t>pdf</a:t>
            </a:r>
            <a:r>
              <a:rPr lang="he-IL" dirty="0">
                <a:solidFill>
                  <a:schemeClr val="tx1">
                    <a:lumMod val="75000"/>
                    <a:lumOff val="25000"/>
                  </a:schemeClr>
                </a:solidFill>
                <a:cs typeface="+mn-cs"/>
                <a:hlinkClick r:id="rId2" action="ppaction://hlinkfile"/>
              </a:rPr>
              <a:t> </a:t>
            </a:r>
            <a:r>
              <a:rPr lang="he-IL" dirty="0">
                <a:solidFill>
                  <a:schemeClr val="tx1">
                    <a:lumMod val="75000"/>
                    <a:lumOff val="25000"/>
                  </a:schemeClr>
                </a:solidFill>
                <a:cs typeface="+mn-cs"/>
              </a:rPr>
              <a:t>– מזי </a:t>
            </a:r>
            <a:r>
              <a:rPr lang="he-IL" dirty="0" err="1">
                <a:solidFill>
                  <a:schemeClr val="tx1">
                    <a:lumMod val="75000"/>
                    <a:lumOff val="25000"/>
                  </a:schemeClr>
                </a:solidFill>
                <a:cs typeface="+mn-cs"/>
              </a:rPr>
              <a:t>ג'ורנו</a:t>
            </a:r>
            <a:endParaRPr lang="he-IL" dirty="0">
              <a:solidFill>
                <a:schemeClr val="tx1">
                  <a:lumMod val="75000"/>
                  <a:lumOff val="25000"/>
                </a:schemeClr>
              </a:solidFill>
              <a:cs typeface="+mn-cs"/>
            </a:endParaRPr>
          </a:p>
          <a:p>
            <a:pPr eaLnBrk="1" fontAlgn="auto" hangingPunct="1">
              <a:spcAft>
                <a:spcPts val="0"/>
              </a:spcAft>
              <a:buFont typeface="Wingdings 3" charset="2"/>
              <a:buChar char=""/>
              <a:defRPr/>
            </a:pPr>
            <a:endParaRPr lang="he-IL" dirty="0">
              <a:solidFill>
                <a:schemeClr val="tx1">
                  <a:lumMod val="75000"/>
                  <a:lumOff val="25000"/>
                </a:schemeClr>
              </a:solidFill>
              <a:cs typeface="+mn-cs"/>
            </a:endParaRPr>
          </a:p>
        </p:txBody>
      </p:sp>
    </p:spTree>
    <p:extLst>
      <p:ext uri="{BB962C8B-B14F-4D97-AF65-F5344CB8AC3E}">
        <p14:creationId xmlns:p14="http://schemas.microsoft.com/office/powerpoint/2010/main" val="3346126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625600" y="158750"/>
            <a:ext cx="7767638" cy="1233488"/>
          </a:xfrm>
        </p:spPr>
        <p:txBody>
          <a:bodyPr rtlCol="0"/>
          <a:lstStyle/>
          <a:p>
            <a:pPr algn="ctr" eaLnBrk="1" fontAlgn="auto" hangingPunct="1">
              <a:spcAft>
                <a:spcPts val="0"/>
              </a:spcAft>
              <a:defRPr/>
            </a:pPr>
            <a:r>
              <a:rPr lang="he-IL" sz="3000" b="1" dirty="0">
                <a:solidFill>
                  <a:schemeClr val="accent2"/>
                </a:solidFill>
                <a:latin typeface="+mn-lt"/>
                <a:ea typeface="+mn-ea"/>
                <a:cs typeface="+mn-cs"/>
              </a:rPr>
              <a:t>קליטה מיטבית של העולים</a:t>
            </a:r>
            <a:r>
              <a:rPr lang="en-US" sz="3000" b="1" dirty="0">
                <a:solidFill>
                  <a:schemeClr val="accent2"/>
                </a:solidFill>
                <a:latin typeface="+mn-lt"/>
                <a:ea typeface="+mn-ea"/>
                <a:cs typeface="+mn-cs"/>
              </a:rPr>
              <a:t/>
            </a:r>
            <a:br>
              <a:rPr lang="en-US" sz="3000" b="1" dirty="0">
                <a:solidFill>
                  <a:schemeClr val="accent2"/>
                </a:solidFill>
                <a:latin typeface="+mn-lt"/>
                <a:ea typeface="+mn-ea"/>
                <a:cs typeface="+mn-cs"/>
              </a:rPr>
            </a:br>
            <a:endParaRPr lang="he-IL" sz="3000" b="1" dirty="0">
              <a:solidFill>
                <a:schemeClr val="accent2"/>
              </a:solidFill>
              <a:latin typeface="+mn-lt"/>
              <a:ea typeface="+mn-ea"/>
              <a:cs typeface="+mn-cs"/>
            </a:endParaRPr>
          </a:p>
        </p:txBody>
      </p:sp>
      <p:sp>
        <p:nvSpPr>
          <p:cNvPr id="3" name="כותרת משנה 2"/>
          <p:cNvSpPr>
            <a:spLocks noGrp="1"/>
          </p:cNvSpPr>
          <p:nvPr>
            <p:ph type="subTitle" idx="1"/>
          </p:nvPr>
        </p:nvSpPr>
        <p:spPr>
          <a:xfrm>
            <a:off x="1078174" y="1392238"/>
            <a:ext cx="9969240" cy="5114925"/>
          </a:xfrm>
        </p:spPr>
        <p:txBody>
          <a:bodyPr rtlCol="0">
            <a:normAutofit/>
          </a:bodyPr>
          <a:lstStyle/>
          <a:p>
            <a:pPr algn="r" eaLnBrk="1" fontAlgn="auto" hangingPunct="1">
              <a:spcAft>
                <a:spcPts val="0"/>
              </a:spcAft>
              <a:buFont typeface="Wingdings 3" charset="2"/>
              <a:buNone/>
              <a:defRPr/>
            </a:pPr>
            <a:r>
              <a:rPr lang="he-IL" b="1" dirty="0" smtClean="0">
                <a:solidFill>
                  <a:schemeClr val="tx2"/>
                </a:solidFill>
                <a:cs typeface="+mn-cs"/>
              </a:rPr>
              <a:t>שילוב </a:t>
            </a:r>
            <a:r>
              <a:rPr lang="he-IL" b="1" dirty="0">
                <a:solidFill>
                  <a:schemeClr val="tx2"/>
                </a:solidFill>
                <a:cs typeface="+mn-cs"/>
              </a:rPr>
              <a:t>לימודי</a:t>
            </a:r>
            <a:r>
              <a:rPr lang="en-US" dirty="0">
                <a:solidFill>
                  <a:schemeClr val="tx2"/>
                </a:solidFill>
                <a:cs typeface="+mn-cs"/>
              </a:rPr>
              <a:t> – </a:t>
            </a:r>
            <a:r>
              <a:rPr lang="he-IL" dirty="0">
                <a:solidFill>
                  <a:schemeClr val="tx2"/>
                </a:solidFill>
                <a:cs typeface="+mn-cs"/>
              </a:rPr>
              <a:t>שיפור השפה העברית והעשרתה</a:t>
            </a:r>
          </a:p>
          <a:p>
            <a:pPr algn="r" eaLnBrk="1" fontAlgn="auto" hangingPunct="1">
              <a:spcAft>
                <a:spcPts val="0"/>
              </a:spcAft>
              <a:buFont typeface="Wingdings 3" charset="2"/>
              <a:buNone/>
              <a:defRPr/>
            </a:pPr>
            <a:r>
              <a:rPr lang="he-IL" dirty="0">
                <a:solidFill>
                  <a:schemeClr val="tx2"/>
                </a:solidFill>
                <a:cs typeface="+mn-cs"/>
              </a:rPr>
              <a:t>                        קידום ההישגים הלימודיים והשלמת פערים במקצועות הלימוד</a:t>
            </a:r>
          </a:p>
          <a:p>
            <a:pPr algn="r" eaLnBrk="1" fontAlgn="auto" hangingPunct="1">
              <a:spcAft>
                <a:spcPts val="0"/>
              </a:spcAft>
              <a:buFont typeface="Wingdings 3" charset="2"/>
              <a:buNone/>
              <a:defRPr/>
            </a:pPr>
            <a:r>
              <a:rPr lang="he-IL" b="1" dirty="0">
                <a:solidFill>
                  <a:schemeClr val="tx2"/>
                </a:solidFill>
                <a:cs typeface="+mn-cs"/>
              </a:rPr>
              <a:t>סיוע לימודי במקצועות הלימוד השונים</a:t>
            </a:r>
            <a:r>
              <a:rPr lang="he-IL" b="1" dirty="0">
                <a:cs typeface="+mn-cs"/>
              </a:rPr>
              <a:t> </a:t>
            </a:r>
            <a:r>
              <a:rPr lang="he-IL" dirty="0">
                <a:cs typeface="+mn-cs"/>
              </a:rPr>
              <a:t>- הקניית מיומנויות למידה ואסטרטגיות להתמודדות עם טקסטים</a:t>
            </a:r>
            <a:endParaRPr lang="en-US" dirty="0">
              <a:cs typeface="+mn-cs"/>
            </a:endParaRPr>
          </a:p>
          <a:p>
            <a:pPr algn="r" eaLnBrk="1" fontAlgn="auto" hangingPunct="1">
              <a:spcAft>
                <a:spcPts val="0"/>
              </a:spcAft>
              <a:buFont typeface="Wingdings 3" charset="2"/>
              <a:buNone/>
              <a:defRPr/>
            </a:pPr>
            <a:r>
              <a:rPr lang="he-IL" b="1" dirty="0">
                <a:solidFill>
                  <a:schemeClr val="tx2"/>
                </a:solidFill>
                <a:cs typeface="+mn-cs"/>
              </a:rPr>
              <a:t>שילוב חברתי ותרבותי</a:t>
            </a:r>
            <a:r>
              <a:rPr lang="en-US" b="1" dirty="0">
                <a:solidFill>
                  <a:schemeClr val="tx2"/>
                </a:solidFill>
                <a:cs typeface="+mn-cs"/>
              </a:rPr>
              <a:t> </a:t>
            </a:r>
          </a:p>
          <a:p>
            <a:pPr algn="r" eaLnBrk="1" fontAlgn="auto" hangingPunct="1">
              <a:spcAft>
                <a:spcPts val="0"/>
              </a:spcAft>
              <a:buFont typeface="Wingdings 3" charset="2"/>
              <a:buNone/>
              <a:defRPr/>
            </a:pPr>
            <a:r>
              <a:rPr lang="he-IL" b="1" dirty="0">
                <a:solidFill>
                  <a:schemeClr val="tx2"/>
                </a:solidFill>
                <a:cs typeface="+mn-cs"/>
              </a:rPr>
              <a:t>קידום מעורבות ההורים והמשפחות בתהליך החינוכי</a:t>
            </a:r>
            <a:r>
              <a:rPr lang="en-US" dirty="0">
                <a:solidFill>
                  <a:schemeClr val="tx2"/>
                </a:solidFill>
                <a:cs typeface="+mn-cs"/>
              </a:rPr>
              <a:t> </a:t>
            </a:r>
            <a:endParaRPr lang="he-IL" dirty="0">
              <a:solidFill>
                <a:schemeClr val="tx2"/>
              </a:solidFill>
              <a:cs typeface="+mn-cs"/>
            </a:endParaRPr>
          </a:p>
          <a:p>
            <a:pPr algn="r" rtl="0" eaLnBrk="1" fontAlgn="auto" hangingPunct="1">
              <a:spcAft>
                <a:spcPts val="0"/>
              </a:spcAft>
              <a:buFont typeface="Wingdings 3" charset="2"/>
              <a:buNone/>
              <a:defRPr/>
            </a:pPr>
            <a:endParaRPr lang="en-US" dirty="0">
              <a:cs typeface="+mn-cs"/>
            </a:endParaRPr>
          </a:p>
          <a:p>
            <a:pPr algn="r" eaLnBrk="1" fontAlgn="auto" hangingPunct="1">
              <a:spcAft>
                <a:spcPts val="0"/>
              </a:spcAft>
              <a:buFont typeface="Wingdings 3" charset="2"/>
              <a:buNone/>
              <a:defRPr/>
            </a:pPr>
            <a:r>
              <a:rPr lang="he-IL" dirty="0">
                <a:solidFill>
                  <a:schemeClr val="accent2"/>
                </a:solidFill>
                <a:cs typeface="+mn-cs"/>
              </a:rPr>
              <a:t>*שימו לב כי מורות </a:t>
            </a:r>
            <a:r>
              <a:rPr lang="he-IL" dirty="0" err="1">
                <a:solidFill>
                  <a:schemeClr val="accent2"/>
                </a:solidFill>
                <a:cs typeface="+mn-cs"/>
              </a:rPr>
              <a:t>יע"ל</a:t>
            </a:r>
            <a:r>
              <a:rPr lang="he-IL" dirty="0">
                <a:solidFill>
                  <a:schemeClr val="accent2"/>
                </a:solidFill>
                <a:cs typeface="+mn-cs"/>
              </a:rPr>
              <a:t> לא אמורות ללמד את השפה מראשיתה.</a:t>
            </a:r>
          </a:p>
          <a:p>
            <a:pPr algn="r" eaLnBrk="1" fontAlgn="auto" hangingPunct="1">
              <a:spcAft>
                <a:spcPts val="0"/>
              </a:spcAft>
              <a:buFont typeface="Wingdings 3" charset="2"/>
              <a:buNone/>
              <a:defRPr/>
            </a:pPr>
            <a:endParaRPr lang="en-US" dirty="0">
              <a:solidFill>
                <a:schemeClr val="tx2"/>
              </a:solidFill>
              <a:cs typeface="+mn-cs"/>
            </a:endParaRPr>
          </a:p>
          <a:p>
            <a:pPr algn="r" eaLnBrk="1" fontAlgn="auto" hangingPunct="1">
              <a:spcAft>
                <a:spcPts val="0"/>
              </a:spcAft>
              <a:buFont typeface="Wingdings 3" charset="2"/>
              <a:buNone/>
              <a:defRPr/>
            </a:pPr>
            <a:endParaRPr lang="he-IL" dirty="0">
              <a:cs typeface="+mn-cs"/>
            </a:endParaRPr>
          </a:p>
        </p:txBody>
      </p:sp>
    </p:spTree>
    <p:extLst>
      <p:ext uri="{BB962C8B-B14F-4D97-AF65-F5344CB8AC3E}">
        <p14:creationId xmlns:p14="http://schemas.microsoft.com/office/powerpoint/2010/main" val="34890004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כותרת 1"/>
          <p:cNvSpPr>
            <a:spLocks noGrp="1"/>
          </p:cNvSpPr>
          <p:nvPr>
            <p:ph type="title"/>
          </p:nvPr>
        </p:nvSpPr>
        <p:spPr>
          <a:xfrm>
            <a:off x="677863" y="238125"/>
            <a:ext cx="8596312" cy="1060450"/>
          </a:xfrm>
        </p:spPr>
        <p:txBody>
          <a:bodyPr>
            <a:normAutofit/>
          </a:bodyPr>
          <a:lstStyle/>
          <a:p>
            <a:pPr algn="ctr" eaLnBrk="1" hangingPunct="1"/>
            <a:r>
              <a:rPr lang="he-IL" altLang="he-IL" b="1" dirty="0" smtClean="0">
                <a:latin typeface="Gisha" panose="020B0502040204020203" pitchFamily="34" charset="-79"/>
                <a:cs typeface="Gisha" panose="020B0502040204020203" pitchFamily="34" charset="-79"/>
              </a:rPr>
              <a:t>יעדי התוכנית </a:t>
            </a:r>
            <a:r>
              <a:rPr lang="he-IL" altLang="he-IL" sz="2000" b="1" dirty="0" smtClean="0">
                <a:latin typeface="Gisha" panose="020B0502040204020203" pitchFamily="34" charset="-79"/>
                <a:cs typeface="Gisha" panose="020B0502040204020203" pitchFamily="34" charset="-79"/>
              </a:rPr>
              <a:t>(המשך)</a:t>
            </a:r>
          </a:p>
        </p:txBody>
      </p:sp>
      <p:sp>
        <p:nvSpPr>
          <p:cNvPr id="3" name="מציין מיקום תוכן 2"/>
          <p:cNvSpPr>
            <a:spLocks noGrp="1"/>
          </p:cNvSpPr>
          <p:nvPr>
            <p:ph idx="1"/>
          </p:nvPr>
        </p:nvSpPr>
        <p:spPr>
          <a:xfrm>
            <a:off x="1323975" y="1298575"/>
            <a:ext cx="10402888" cy="5340350"/>
          </a:xfrm>
        </p:spPr>
        <p:txBody>
          <a:bodyPr rtlCol="0">
            <a:noAutofit/>
          </a:bodyPr>
          <a:lstStyle/>
          <a:p>
            <a:pPr algn="ctr" eaLnBrk="1" fontAlgn="auto" hangingPunct="1">
              <a:spcAft>
                <a:spcPts val="0"/>
              </a:spcAft>
              <a:buFont typeface="Wingdings 3" charset="2"/>
              <a:buChar char=""/>
              <a:defRPr/>
            </a:pPr>
            <a:r>
              <a:rPr lang="he-IL" sz="1600" b="1" dirty="0">
                <a:solidFill>
                  <a:schemeClr val="tx1"/>
                </a:solidFill>
                <a:cs typeface="+mn-cs"/>
              </a:rPr>
              <a:t>השתלבות של התלמיד העולה בכיתה הרגילה: </a:t>
            </a:r>
          </a:p>
          <a:p>
            <a:pPr marL="0" indent="0" eaLnBrk="1" fontAlgn="auto" hangingPunct="1">
              <a:spcAft>
                <a:spcPts val="0"/>
              </a:spcAft>
              <a:buFont typeface="Wingdings 3" charset="2"/>
              <a:buNone/>
              <a:defRPr/>
            </a:pPr>
            <a:r>
              <a:rPr lang="he-IL" sz="1500" b="1" dirty="0">
                <a:solidFill>
                  <a:schemeClr val="tx1">
                    <a:lumMod val="75000"/>
                    <a:lumOff val="25000"/>
                  </a:schemeClr>
                </a:solidFill>
                <a:cs typeface="+mn-cs"/>
              </a:rPr>
              <a:t>הקשר עם המורים המלמדים בבוקר חשוב ביותר  </a:t>
            </a:r>
            <a:r>
              <a:rPr lang="he-IL" sz="1500" dirty="0">
                <a:solidFill>
                  <a:schemeClr val="tx1">
                    <a:lumMod val="75000"/>
                    <a:lumOff val="25000"/>
                  </a:schemeClr>
                </a:solidFill>
                <a:cs typeface="+mn-cs"/>
              </a:rPr>
              <a:t>כדי לתת לילדים מענה רלוונטי שיאפשר להם להשתלב בכיתה לימודית וחברתית. </a:t>
            </a:r>
          </a:p>
          <a:p>
            <a:pPr marL="0" indent="0" eaLnBrk="1" fontAlgn="auto" hangingPunct="1">
              <a:spcAft>
                <a:spcPts val="0"/>
              </a:spcAft>
              <a:buFont typeface="Wingdings 3" charset="2"/>
              <a:buNone/>
              <a:defRPr/>
            </a:pPr>
            <a:r>
              <a:rPr lang="he-IL" sz="1600" dirty="0">
                <a:solidFill>
                  <a:schemeClr val="tx1">
                    <a:lumMod val="75000"/>
                    <a:lumOff val="25000"/>
                  </a:schemeClr>
                </a:solidFill>
                <a:cs typeface="+mn-cs"/>
              </a:rPr>
              <a:t>אי אפשר ללמד במנותק ממה שנלמד בכיתה. </a:t>
            </a:r>
            <a:endParaRPr lang="he-IL" sz="1600" dirty="0" smtClean="0">
              <a:solidFill>
                <a:schemeClr val="tx1">
                  <a:lumMod val="75000"/>
                  <a:lumOff val="25000"/>
                </a:schemeClr>
              </a:solidFill>
              <a:cs typeface="+mn-cs"/>
            </a:endParaRPr>
          </a:p>
          <a:p>
            <a:pPr marL="0" indent="0" eaLnBrk="1" fontAlgn="auto" hangingPunct="1">
              <a:spcAft>
                <a:spcPts val="0"/>
              </a:spcAft>
              <a:buFont typeface="Wingdings 3" charset="2"/>
              <a:buNone/>
              <a:defRPr/>
            </a:pPr>
            <a:r>
              <a:rPr lang="he-IL" sz="1600" dirty="0" smtClean="0">
                <a:solidFill>
                  <a:schemeClr val="tx1">
                    <a:lumMod val="75000"/>
                    <a:lumOff val="25000"/>
                  </a:schemeClr>
                </a:solidFill>
                <a:cs typeface="+mn-cs"/>
              </a:rPr>
              <a:t>יש </a:t>
            </a:r>
            <a:r>
              <a:rPr lang="he-IL" sz="1600" dirty="0" err="1">
                <a:solidFill>
                  <a:schemeClr val="tx1">
                    <a:lumMod val="75000"/>
                    <a:lumOff val="25000"/>
                  </a:schemeClr>
                </a:solidFill>
                <a:cs typeface="+mn-cs"/>
              </a:rPr>
              <a:t>תוכנית</a:t>
            </a:r>
            <a:r>
              <a:rPr lang="he-IL" sz="1600" dirty="0">
                <a:solidFill>
                  <a:schemeClr val="tx1">
                    <a:lumMod val="75000"/>
                    <a:lumOff val="25000"/>
                  </a:schemeClr>
                </a:solidFill>
                <a:cs typeface="+mn-cs"/>
              </a:rPr>
              <a:t> שבועית שהמורים מגישים בכל שבוע. בתוכנית השבועית מופיעים הטקסטים שיילמדו במהלך השבוע.  </a:t>
            </a:r>
            <a:endParaRPr lang="he-IL" sz="1600" dirty="0" smtClean="0">
              <a:solidFill>
                <a:schemeClr val="tx1">
                  <a:lumMod val="75000"/>
                  <a:lumOff val="25000"/>
                </a:schemeClr>
              </a:solidFill>
              <a:cs typeface="+mn-cs"/>
            </a:endParaRPr>
          </a:p>
          <a:p>
            <a:pPr marL="0" indent="0" eaLnBrk="1" fontAlgn="auto" hangingPunct="1">
              <a:spcAft>
                <a:spcPts val="0"/>
              </a:spcAft>
              <a:buFont typeface="Wingdings 3" charset="2"/>
              <a:buNone/>
              <a:defRPr/>
            </a:pPr>
            <a:r>
              <a:rPr lang="he-IL" sz="1600" dirty="0" smtClean="0">
                <a:solidFill>
                  <a:schemeClr val="tx1">
                    <a:lumMod val="75000"/>
                    <a:lumOff val="25000"/>
                  </a:schemeClr>
                </a:solidFill>
                <a:cs typeface="+mn-cs"/>
              </a:rPr>
              <a:t>מורה </a:t>
            </a:r>
            <a:r>
              <a:rPr lang="he-IL" sz="1600" dirty="0" err="1">
                <a:solidFill>
                  <a:schemeClr val="tx1">
                    <a:lumMod val="75000"/>
                    <a:lumOff val="25000"/>
                  </a:schemeClr>
                </a:solidFill>
                <a:cs typeface="+mn-cs"/>
              </a:rPr>
              <a:t>יע"ל</a:t>
            </a:r>
            <a:r>
              <a:rPr lang="he-IL" sz="1600" dirty="0">
                <a:solidFill>
                  <a:schemeClr val="tx1">
                    <a:lumMod val="75000"/>
                    <a:lumOff val="25000"/>
                  </a:schemeClr>
                </a:solidFill>
                <a:cs typeface="+mn-cs"/>
              </a:rPr>
              <a:t> צריך לקבל את התוכנית ולתכנן את השיעור בהלימה לנלמד בכיתה ברמה של הטרמה או ביסוס של הנלמד בכיתה: אוצר מילים, מיומנויות מתאימות לתכנים הנלמדים. </a:t>
            </a:r>
          </a:p>
          <a:p>
            <a:pPr marL="0" indent="0" eaLnBrk="1" fontAlgn="auto" hangingPunct="1">
              <a:spcAft>
                <a:spcPts val="0"/>
              </a:spcAft>
              <a:buFont typeface="Wingdings 3" charset="2"/>
              <a:buNone/>
              <a:defRPr/>
            </a:pPr>
            <a:endParaRPr lang="he-IL" sz="1600" b="1" dirty="0">
              <a:solidFill>
                <a:schemeClr val="tx1">
                  <a:lumMod val="75000"/>
                  <a:lumOff val="25000"/>
                </a:schemeClr>
              </a:solidFill>
              <a:cs typeface="+mn-cs"/>
            </a:endParaRPr>
          </a:p>
        </p:txBody>
      </p:sp>
    </p:spTree>
    <p:extLst>
      <p:ext uri="{BB962C8B-B14F-4D97-AF65-F5344CB8AC3E}">
        <p14:creationId xmlns:p14="http://schemas.microsoft.com/office/powerpoint/2010/main" val="24164856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כותרת 1"/>
          <p:cNvSpPr>
            <a:spLocks noGrp="1"/>
          </p:cNvSpPr>
          <p:nvPr>
            <p:ph type="title"/>
          </p:nvPr>
        </p:nvSpPr>
        <p:spPr>
          <a:xfrm>
            <a:off x="677863" y="609600"/>
            <a:ext cx="8596312" cy="993775"/>
          </a:xfrm>
        </p:spPr>
        <p:txBody>
          <a:bodyPr>
            <a:normAutofit/>
          </a:bodyPr>
          <a:lstStyle/>
          <a:p>
            <a:pPr algn="ctr" eaLnBrk="1" hangingPunct="1"/>
            <a:r>
              <a:rPr lang="he-IL" altLang="he-IL" b="1" dirty="0" smtClean="0">
                <a:latin typeface="Gisha" panose="020B0502040204020203" pitchFamily="34" charset="-79"/>
                <a:cs typeface="Gisha" panose="020B0502040204020203" pitchFamily="34" charset="-79"/>
              </a:rPr>
              <a:t>יעדי התוכנית </a:t>
            </a:r>
            <a:r>
              <a:rPr lang="he-IL" altLang="he-IL" sz="1800" b="1" dirty="0" smtClean="0">
                <a:latin typeface="Gisha" panose="020B0502040204020203" pitchFamily="34" charset="-79"/>
                <a:cs typeface="Gisha" panose="020B0502040204020203" pitchFamily="34" charset="-79"/>
              </a:rPr>
              <a:t>(</a:t>
            </a:r>
            <a:r>
              <a:rPr lang="he-IL" altLang="he-IL" sz="2000" b="1" dirty="0" smtClean="0">
                <a:latin typeface="Gisha" panose="020B0502040204020203" pitchFamily="34" charset="-79"/>
                <a:cs typeface="Gisha" panose="020B0502040204020203" pitchFamily="34" charset="-79"/>
              </a:rPr>
              <a:t>המשך)</a:t>
            </a:r>
            <a:endParaRPr lang="he-IL" altLang="he-IL" sz="2000" b="1" dirty="0" smtClean="0"/>
          </a:p>
        </p:txBody>
      </p:sp>
      <p:sp>
        <p:nvSpPr>
          <p:cNvPr id="3" name="מציין מיקום תוכן 2"/>
          <p:cNvSpPr>
            <a:spLocks noGrp="1"/>
          </p:cNvSpPr>
          <p:nvPr>
            <p:ph idx="1"/>
          </p:nvPr>
        </p:nvSpPr>
        <p:spPr>
          <a:xfrm>
            <a:off x="1633220" y="1603375"/>
            <a:ext cx="9632950" cy="4292600"/>
          </a:xfrm>
        </p:spPr>
        <p:txBody>
          <a:bodyPr rtlCol="0">
            <a:normAutofit fontScale="85000" lnSpcReduction="10000"/>
          </a:bodyPr>
          <a:lstStyle/>
          <a:p>
            <a:pPr algn="ctr" eaLnBrk="1" fontAlgn="auto" hangingPunct="1">
              <a:spcAft>
                <a:spcPts val="0"/>
              </a:spcAft>
              <a:buFont typeface="Wingdings 3" charset="2"/>
              <a:buChar char=""/>
              <a:defRPr/>
            </a:pPr>
            <a:r>
              <a:rPr lang="he-IL" b="1" dirty="0">
                <a:solidFill>
                  <a:schemeClr val="tx1">
                    <a:lumMod val="75000"/>
                    <a:lumOff val="25000"/>
                  </a:schemeClr>
                </a:solidFill>
                <a:cs typeface="+mn-cs"/>
              </a:rPr>
              <a:t>מענה דיפרנציאלי</a:t>
            </a:r>
          </a:p>
          <a:p>
            <a:pPr marL="0" indent="0" eaLnBrk="1" fontAlgn="auto" hangingPunct="1">
              <a:spcAft>
                <a:spcPts val="0"/>
              </a:spcAft>
              <a:buFont typeface="Wingdings 3" charset="2"/>
              <a:buNone/>
              <a:defRPr/>
            </a:pPr>
            <a:r>
              <a:rPr lang="he-IL" dirty="0">
                <a:solidFill>
                  <a:schemeClr val="tx1">
                    <a:lumMod val="75000"/>
                    <a:lumOff val="25000"/>
                  </a:schemeClr>
                </a:solidFill>
                <a:cs typeface="+mn-cs"/>
              </a:rPr>
              <a:t>אם יושבים תלמידים בשכבות גיל שונות וברמת שליטה שונה בשפה נחפש טקסטים בנושא הנלמד ברמת קריאות שמתאימה כדי שהילד יגיע לכיתה לפחות עם אוצר המילים הנדרש בכיתה.</a:t>
            </a:r>
          </a:p>
          <a:p>
            <a:pPr marL="0" indent="0" eaLnBrk="1" fontAlgn="auto" hangingPunct="1">
              <a:spcAft>
                <a:spcPts val="0"/>
              </a:spcAft>
              <a:buFont typeface="Wingdings 3" charset="2"/>
              <a:buNone/>
              <a:defRPr/>
            </a:pPr>
            <a:r>
              <a:rPr lang="he-IL" dirty="0">
                <a:solidFill>
                  <a:schemeClr val="tx1">
                    <a:lumMod val="75000"/>
                    <a:lumOff val="25000"/>
                  </a:schemeClr>
                </a:solidFill>
                <a:cs typeface="+mn-cs"/>
              </a:rPr>
              <a:t>אפשרות נוספת – המורה יחליט על ימים שבהם הוא נותן את המענה, בהלימה לנלמד בכיתה, בכל פעם לתלמידים בכיתה אחרת. </a:t>
            </a:r>
          </a:p>
          <a:p>
            <a:pPr marL="0" indent="0" eaLnBrk="1" fontAlgn="auto" hangingPunct="1">
              <a:spcAft>
                <a:spcPts val="0"/>
              </a:spcAft>
              <a:buFont typeface="Wingdings 3" charset="2"/>
              <a:buNone/>
              <a:defRPr/>
            </a:pPr>
            <a:r>
              <a:rPr lang="he-IL" dirty="0">
                <a:solidFill>
                  <a:schemeClr val="tx1">
                    <a:lumMod val="75000"/>
                    <a:lumOff val="25000"/>
                  </a:schemeClr>
                </a:solidFill>
                <a:cs typeface="+mn-cs"/>
              </a:rPr>
              <a:t>שאר התלמידים יעבדו על משימות </a:t>
            </a:r>
            <a:r>
              <a:rPr lang="he-IL" dirty="0" err="1">
                <a:solidFill>
                  <a:schemeClr val="tx1">
                    <a:lumMod val="75000"/>
                    <a:lumOff val="25000"/>
                  </a:schemeClr>
                </a:solidFill>
                <a:cs typeface="+mn-cs"/>
              </a:rPr>
              <a:t>משוייכות</a:t>
            </a:r>
            <a:r>
              <a:rPr lang="he-IL" dirty="0">
                <a:solidFill>
                  <a:schemeClr val="tx1">
                    <a:lumMod val="75000"/>
                    <a:lumOff val="25000"/>
                  </a:schemeClr>
                </a:solidFill>
                <a:cs typeface="+mn-cs"/>
              </a:rPr>
              <a:t> באתר אופק, באתר הכתבה, משימה יצירתית, קריאה להנאה עם דף מנחה.</a:t>
            </a:r>
            <a:endParaRPr lang="en-US" dirty="0">
              <a:solidFill>
                <a:schemeClr val="tx1">
                  <a:lumMod val="75000"/>
                  <a:lumOff val="25000"/>
                </a:schemeClr>
              </a:solidFill>
              <a:cs typeface="+mn-cs"/>
            </a:endParaRPr>
          </a:p>
          <a:p>
            <a:pPr eaLnBrk="1" fontAlgn="auto" hangingPunct="1">
              <a:spcAft>
                <a:spcPts val="0"/>
              </a:spcAft>
              <a:buFont typeface="Wingdings 3" charset="2"/>
              <a:buChar char=""/>
              <a:defRPr/>
            </a:pPr>
            <a:endParaRPr lang="he-IL" b="1" dirty="0">
              <a:solidFill>
                <a:schemeClr val="tx1">
                  <a:lumMod val="75000"/>
                  <a:lumOff val="25000"/>
                </a:schemeClr>
              </a:solidFill>
              <a:cs typeface="+mn-cs"/>
            </a:endParaRPr>
          </a:p>
          <a:p>
            <a:pPr eaLnBrk="1" fontAlgn="auto" hangingPunct="1">
              <a:spcAft>
                <a:spcPts val="0"/>
              </a:spcAft>
              <a:buFont typeface="Wingdings 3" charset="2"/>
              <a:buChar char=""/>
              <a:defRPr/>
            </a:pPr>
            <a:r>
              <a:rPr lang="he-IL" b="1" dirty="0">
                <a:solidFill>
                  <a:schemeClr val="tx1">
                    <a:lumMod val="75000"/>
                    <a:lumOff val="25000"/>
                  </a:schemeClr>
                </a:solidFill>
                <a:cs typeface="+mn-cs"/>
              </a:rPr>
              <a:t>הכלים הדיגיטליים שעומדים לרשותכם בכיתה:</a:t>
            </a:r>
          </a:p>
          <a:p>
            <a:pPr marL="0" indent="0" eaLnBrk="1" fontAlgn="auto" hangingPunct="1">
              <a:spcAft>
                <a:spcPts val="0"/>
              </a:spcAft>
              <a:buFont typeface="Wingdings 3" charset="2"/>
              <a:buNone/>
              <a:defRPr/>
            </a:pPr>
            <a:r>
              <a:rPr lang="en-US" dirty="0">
                <a:solidFill>
                  <a:schemeClr val="tx1">
                    <a:lumMod val="75000"/>
                    <a:lumOff val="25000"/>
                  </a:schemeClr>
                </a:solidFill>
                <a:cs typeface="+mn-cs"/>
              </a:rPr>
              <a:t> </a:t>
            </a:r>
            <a:r>
              <a:rPr lang="en-US" b="1" dirty="0">
                <a:solidFill>
                  <a:schemeClr val="tx1">
                    <a:lumMod val="75000"/>
                    <a:lumOff val="25000"/>
                  </a:schemeClr>
                </a:solidFill>
                <a:cs typeface="+mn-cs"/>
                <a:hlinkClick r:id="rId2"/>
              </a:rPr>
              <a:t>https://myofek.cet.ac.il/he</a:t>
            </a:r>
            <a:r>
              <a:rPr lang="he-IL" b="1" dirty="0">
                <a:solidFill>
                  <a:schemeClr val="tx1">
                    <a:lumMod val="75000"/>
                    <a:lumOff val="25000"/>
                  </a:schemeClr>
                </a:solidFill>
                <a:cs typeface="+mn-cs"/>
                <a:hlinkClick r:id="rId2"/>
              </a:rPr>
              <a:t>-</a:t>
            </a:r>
            <a:r>
              <a:rPr lang="he-IL" b="1" dirty="0">
                <a:solidFill>
                  <a:schemeClr val="tx1">
                    <a:lumMod val="75000"/>
                    <a:lumOff val="25000"/>
                  </a:schemeClr>
                </a:solidFill>
                <a:cs typeface="+mn-cs"/>
              </a:rPr>
              <a:t> אופק של מט"ח</a:t>
            </a:r>
          </a:p>
          <a:p>
            <a:pPr marL="0" indent="0" eaLnBrk="1" fontAlgn="auto" hangingPunct="1">
              <a:spcAft>
                <a:spcPts val="0"/>
              </a:spcAft>
              <a:buFont typeface="Wingdings 3" charset="2"/>
              <a:buNone/>
              <a:defRPr/>
            </a:pPr>
            <a:r>
              <a:rPr lang="he-IL" b="1" dirty="0">
                <a:solidFill>
                  <a:schemeClr val="tx1">
                    <a:lumMod val="75000"/>
                    <a:lumOff val="25000"/>
                  </a:schemeClr>
                </a:solidFill>
                <a:cs typeface="+mn-cs"/>
              </a:rPr>
              <a:t>הכתבה - </a:t>
            </a:r>
            <a:r>
              <a:rPr lang="en-US" u="sng" dirty="0">
                <a:solidFill>
                  <a:srgbClr val="0000FF"/>
                </a:solidFill>
                <a:latin typeface="David" panose="020E0502060401010101" pitchFamily="34" charset="-79"/>
                <a:ea typeface="Times New Roman" panose="02020603050405020304" pitchFamily="18" charset="0"/>
                <a:cs typeface="David" panose="020E0502060401010101" pitchFamily="34" charset="-79"/>
                <a:hlinkClick r:id="rId3"/>
              </a:rPr>
              <a:t>https://www.hachtava.co.il</a:t>
            </a:r>
            <a:r>
              <a:rPr lang="he-IL" u="sng" dirty="0">
                <a:solidFill>
                  <a:srgbClr val="0000FF"/>
                </a:solidFill>
                <a:latin typeface="Times New Roman" panose="02020603050405020304" pitchFamily="18" charset="0"/>
                <a:ea typeface="Times New Roman" panose="02020603050405020304" pitchFamily="18" charset="0"/>
                <a:cs typeface="David" panose="020E0502060401010101" pitchFamily="34" charset="-79"/>
                <a:hlinkClick r:id="rId3"/>
              </a:rPr>
              <a:t>/</a:t>
            </a:r>
            <a:r>
              <a:rPr lang="he-IL" dirty="0">
                <a:solidFill>
                  <a:schemeClr val="tx1">
                    <a:lumMod val="75000"/>
                    <a:lumOff val="25000"/>
                  </a:schemeClr>
                </a:solidFill>
                <a:latin typeface="Times New Roman" panose="02020603050405020304" pitchFamily="18" charset="0"/>
                <a:ea typeface="Times New Roman" panose="02020603050405020304" pitchFamily="18" charset="0"/>
                <a:cs typeface="David" panose="020E0502060401010101" pitchFamily="34" charset="-79"/>
              </a:rPr>
              <a:t>. </a:t>
            </a:r>
            <a:r>
              <a:rPr lang="he-IL" dirty="0">
                <a:solidFill>
                  <a:schemeClr val="tx1"/>
                </a:solidFill>
                <a:latin typeface="Times New Roman" panose="02020603050405020304" pitchFamily="18" charset="0"/>
                <a:ea typeface="Times New Roman" panose="02020603050405020304" pitchFamily="18" charset="0"/>
                <a:cs typeface="David" panose="020E0502060401010101" pitchFamily="34" charset="-79"/>
              </a:rPr>
              <a:t> </a:t>
            </a:r>
            <a:endParaRPr lang="en-US" b="1" dirty="0">
              <a:solidFill>
                <a:schemeClr val="tx1">
                  <a:lumMod val="75000"/>
                  <a:lumOff val="25000"/>
                </a:schemeClr>
              </a:solidFill>
              <a:cs typeface="+mn-cs"/>
            </a:endParaRPr>
          </a:p>
          <a:p>
            <a:pPr marL="0" indent="0" eaLnBrk="1" fontAlgn="auto" hangingPunct="1">
              <a:spcAft>
                <a:spcPts val="0"/>
              </a:spcAft>
              <a:buFont typeface="Wingdings 3" charset="2"/>
              <a:buNone/>
              <a:defRPr/>
            </a:pPr>
            <a:r>
              <a:rPr lang="he-IL" b="1" dirty="0">
                <a:solidFill>
                  <a:schemeClr val="tx1">
                    <a:lumMod val="75000"/>
                    <a:lumOff val="25000"/>
                  </a:schemeClr>
                </a:solidFill>
                <a:cs typeface="+mn-cs"/>
              </a:rPr>
              <a:t>קריאה להנאה </a:t>
            </a:r>
            <a:r>
              <a:rPr lang="he-IL" dirty="0">
                <a:solidFill>
                  <a:schemeClr val="tx1">
                    <a:lumMod val="75000"/>
                    <a:lumOff val="25000"/>
                  </a:schemeClr>
                </a:solidFill>
                <a:cs typeface="+mn-cs"/>
              </a:rPr>
              <a:t>- </a:t>
            </a:r>
            <a:r>
              <a:rPr lang="he-IL" b="1" dirty="0" smtClean="0">
                <a:solidFill>
                  <a:schemeClr val="tx1">
                    <a:lumMod val="75000"/>
                    <a:lumOff val="25000"/>
                  </a:schemeClr>
                </a:solidFill>
                <a:cs typeface="+mn-cs"/>
                <a:hlinkClick r:id="rId4"/>
              </a:rPr>
              <a:t>עידוד הקריאה.</a:t>
            </a:r>
            <a:r>
              <a:rPr lang="en-US" b="1" dirty="0" smtClean="0">
                <a:solidFill>
                  <a:schemeClr val="tx1">
                    <a:lumMod val="75000"/>
                    <a:lumOff val="25000"/>
                  </a:schemeClr>
                </a:solidFill>
                <a:cs typeface="+mn-cs"/>
                <a:hlinkClick r:id="rId4"/>
              </a:rPr>
              <a:t>doc</a:t>
            </a:r>
            <a:endParaRPr lang="he-IL" b="1" dirty="0">
              <a:solidFill>
                <a:schemeClr val="tx1">
                  <a:lumMod val="75000"/>
                  <a:lumOff val="25000"/>
                </a:schemeClr>
              </a:solidFill>
              <a:cs typeface="+mn-cs"/>
            </a:endParaRPr>
          </a:p>
          <a:p>
            <a:pPr marL="0" indent="0" eaLnBrk="1" fontAlgn="auto" hangingPunct="1">
              <a:spcAft>
                <a:spcPts val="0"/>
              </a:spcAft>
              <a:buFont typeface="Wingdings 3" charset="2"/>
              <a:buNone/>
              <a:defRPr/>
            </a:pPr>
            <a:r>
              <a:rPr lang="he-IL" dirty="0">
                <a:solidFill>
                  <a:schemeClr val="tx1">
                    <a:lumMod val="75000"/>
                    <a:lumOff val="25000"/>
                  </a:schemeClr>
                </a:solidFill>
                <a:cs typeface="+mn-cs"/>
              </a:rPr>
              <a:t>(כדאי </a:t>
            </a:r>
            <a:r>
              <a:rPr lang="he-IL" dirty="0" smtClean="0">
                <a:solidFill>
                  <a:schemeClr val="tx1">
                    <a:lumMod val="75000"/>
                    <a:lumOff val="25000"/>
                  </a:schemeClr>
                </a:solidFill>
                <a:cs typeface="+mn-cs"/>
              </a:rPr>
              <a:t>להשתמש </a:t>
            </a:r>
            <a:r>
              <a:rPr lang="he-IL" dirty="0">
                <a:solidFill>
                  <a:schemeClr val="tx1">
                    <a:lumMod val="75000"/>
                    <a:lumOff val="25000"/>
                  </a:schemeClr>
                </a:solidFill>
                <a:cs typeface="+mn-cs"/>
              </a:rPr>
              <a:t>באתר של מזי </a:t>
            </a:r>
            <a:r>
              <a:rPr lang="he-IL" dirty="0" err="1">
                <a:solidFill>
                  <a:schemeClr val="tx1">
                    <a:lumMod val="75000"/>
                    <a:lumOff val="25000"/>
                  </a:schemeClr>
                </a:solidFill>
                <a:cs typeface="+mn-cs"/>
              </a:rPr>
              <a:t>ג'ורנו</a:t>
            </a:r>
            <a:r>
              <a:rPr lang="he-IL" dirty="0">
                <a:solidFill>
                  <a:schemeClr val="tx1">
                    <a:lumMod val="75000"/>
                    <a:lumOff val="25000"/>
                  </a:schemeClr>
                </a:solidFill>
                <a:cs typeface="+mn-cs"/>
              </a:rPr>
              <a:t> – </a:t>
            </a:r>
            <a:r>
              <a:rPr lang="he-IL" b="1" dirty="0">
                <a:solidFill>
                  <a:schemeClr val="tx1">
                    <a:lumMod val="75000"/>
                    <a:lumOff val="25000"/>
                  </a:schemeClr>
                </a:solidFill>
                <a:cs typeface="+mn-cs"/>
              </a:rPr>
              <a:t>הצלחתי</a:t>
            </a:r>
            <a:r>
              <a:rPr lang="he-IL" dirty="0">
                <a:solidFill>
                  <a:schemeClr val="tx1">
                    <a:lumMod val="75000"/>
                    <a:lumOff val="25000"/>
                  </a:schemeClr>
                </a:solidFill>
                <a:cs typeface="+mn-cs"/>
              </a:rPr>
              <a:t> </a:t>
            </a:r>
            <a:r>
              <a:rPr lang="en-US" dirty="0">
                <a:solidFill>
                  <a:schemeClr val="tx1">
                    <a:lumMod val="75000"/>
                    <a:lumOff val="25000"/>
                  </a:schemeClr>
                </a:solidFill>
                <a:cs typeface="+mn-cs"/>
                <a:hlinkClick r:id="rId5"/>
              </a:rPr>
              <a:t>https://hizlachti.co.il/article-a9as230o7p-%D7%97%D7%95%D7%9E%D7%A8%D7%99-%D7%9C%D7%9E%D7%99%D7%93%D7%94-%D7%91%D7%A9%D7%A4%D7%94.html</a:t>
            </a:r>
            <a:r>
              <a:rPr lang="he-IL" dirty="0">
                <a:solidFill>
                  <a:schemeClr val="tx1">
                    <a:lumMod val="75000"/>
                    <a:lumOff val="25000"/>
                  </a:schemeClr>
                </a:solidFill>
                <a:cs typeface="+mn-cs"/>
              </a:rPr>
              <a:t>)</a:t>
            </a:r>
          </a:p>
          <a:p>
            <a:pPr eaLnBrk="1" fontAlgn="auto" hangingPunct="1">
              <a:spcAft>
                <a:spcPts val="0"/>
              </a:spcAft>
              <a:buFont typeface="Wingdings 3" charset="2"/>
              <a:buChar char=""/>
              <a:defRPr/>
            </a:pPr>
            <a:endParaRPr lang="he-IL" dirty="0">
              <a:solidFill>
                <a:schemeClr val="tx1">
                  <a:lumMod val="75000"/>
                  <a:lumOff val="25000"/>
                </a:schemeClr>
              </a:solidFill>
              <a:cs typeface="+mn-cs"/>
            </a:endParaRPr>
          </a:p>
          <a:p>
            <a:pPr marL="0" indent="0" eaLnBrk="1" fontAlgn="auto" hangingPunct="1">
              <a:spcAft>
                <a:spcPts val="0"/>
              </a:spcAft>
              <a:buFont typeface="Wingdings 3" charset="2"/>
              <a:buNone/>
              <a:defRPr/>
            </a:pPr>
            <a:endParaRPr lang="he-IL" b="1" dirty="0">
              <a:solidFill>
                <a:schemeClr val="tx1">
                  <a:lumMod val="75000"/>
                  <a:lumOff val="25000"/>
                </a:schemeClr>
              </a:solidFill>
              <a:cs typeface="+mn-cs"/>
            </a:endParaRPr>
          </a:p>
        </p:txBody>
      </p:sp>
    </p:spTree>
    <p:extLst>
      <p:ext uri="{BB962C8B-B14F-4D97-AF65-F5344CB8AC3E}">
        <p14:creationId xmlns:p14="http://schemas.microsoft.com/office/powerpoint/2010/main" val="3797385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2860993" y="598170"/>
            <a:ext cx="8596312" cy="808038"/>
          </a:xfrm>
        </p:spPr>
        <p:txBody>
          <a:bodyPr rtlCol="0">
            <a:normAutofit fontScale="90000"/>
          </a:bodyPr>
          <a:lstStyle/>
          <a:p>
            <a:pPr algn="ctr" eaLnBrk="1" fontAlgn="auto" hangingPunct="1">
              <a:spcAft>
                <a:spcPts val="0"/>
              </a:spcAft>
              <a:defRPr/>
            </a:pPr>
            <a:r>
              <a:rPr lang="he-IL" b="1" dirty="0">
                <a:latin typeface="Gisha" panose="020B0502040204020203" pitchFamily="34" charset="-79"/>
                <a:cs typeface="Gisha" panose="020B0502040204020203" pitchFamily="34" charset="-79"/>
              </a:rPr>
              <a:t>יעדי </a:t>
            </a:r>
            <a:r>
              <a:rPr lang="he-IL" b="1" dirty="0" smtClean="0">
                <a:latin typeface="Gisha" panose="020B0502040204020203" pitchFamily="34" charset="-79"/>
                <a:cs typeface="Gisha" panose="020B0502040204020203" pitchFamily="34" charset="-79"/>
              </a:rPr>
              <a:t>התוכנית</a:t>
            </a:r>
            <a:r>
              <a:rPr lang="he-IL" b="1" dirty="0">
                <a:latin typeface="Gisha" panose="020B0502040204020203" pitchFamily="34" charset="-79"/>
                <a:cs typeface="Gisha" panose="020B0502040204020203" pitchFamily="34" charset="-79"/>
              </a:rPr>
              <a:t/>
            </a:r>
            <a:br>
              <a:rPr lang="he-IL" b="1" dirty="0">
                <a:latin typeface="Gisha" panose="020B0502040204020203" pitchFamily="34" charset="-79"/>
                <a:cs typeface="Gisha" panose="020B0502040204020203" pitchFamily="34" charset="-79"/>
              </a:rPr>
            </a:br>
            <a:r>
              <a:rPr lang="he-IL" sz="1800" b="1" dirty="0">
                <a:latin typeface="Gisha" panose="020B0502040204020203" pitchFamily="34" charset="-79"/>
                <a:cs typeface="Gisha" panose="020B0502040204020203" pitchFamily="34" charset="-79"/>
              </a:rPr>
              <a:t>(המשך)</a:t>
            </a:r>
            <a:endParaRPr lang="he-IL" b="1" dirty="0">
              <a:latin typeface="Gisha" panose="020B0502040204020203" pitchFamily="34" charset="-79"/>
              <a:cs typeface="Gisha" panose="020B0502040204020203" pitchFamily="34" charset="-79"/>
            </a:endParaRPr>
          </a:p>
        </p:txBody>
      </p:sp>
      <p:sp>
        <p:nvSpPr>
          <p:cNvPr id="15363" name="מציין מיקום תוכן 2"/>
          <p:cNvSpPr>
            <a:spLocks noGrp="1"/>
          </p:cNvSpPr>
          <p:nvPr>
            <p:ph idx="1"/>
          </p:nvPr>
        </p:nvSpPr>
        <p:spPr>
          <a:xfrm>
            <a:off x="2586673" y="1918970"/>
            <a:ext cx="8596312" cy="3881438"/>
          </a:xfrm>
        </p:spPr>
        <p:txBody>
          <a:bodyPr>
            <a:normAutofit/>
          </a:bodyPr>
          <a:lstStyle/>
          <a:p>
            <a:pPr eaLnBrk="1" hangingPunct="1"/>
            <a:r>
              <a:rPr lang="he-IL" altLang="he-IL" b="1" dirty="0" smtClean="0">
                <a:cs typeface="Gisha" panose="020B0502040204020203" pitchFamily="34" charset="-79"/>
              </a:rPr>
              <a:t>הבעה בע"פ </a:t>
            </a:r>
            <a:r>
              <a:rPr lang="he-IL" altLang="he-IL" dirty="0" smtClean="0">
                <a:cs typeface="Gisha" panose="020B0502040204020203" pitchFamily="34" charset="-79"/>
              </a:rPr>
              <a:t>- חשוב מאוד לדרוש מהילדים לדבר רק בעברית.                         </a:t>
            </a:r>
          </a:p>
          <a:p>
            <a:pPr eaLnBrk="1" hangingPunct="1"/>
            <a:r>
              <a:rPr lang="he-IL" altLang="he-IL" dirty="0" smtClean="0">
                <a:cs typeface="Gisha" panose="020B0502040204020203" pitchFamily="34" charset="-79"/>
              </a:rPr>
              <a:t>חשוב שהילדים יתאמצו לדבר בעברית . </a:t>
            </a:r>
          </a:p>
          <a:p>
            <a:pPr eaLnBrk="1" hangingPunct="1"/>
            <a:r>
              <a:rPr lang="he-IL" altLang="he-IL" dirty="0" smtClean="0">
                <a:cs typeface="Gisha" panose="020B0502040204020203" pitchFamily="34" charset="-79"/>
              </a:rPr>
              <a:t>כדאי לערוך "הסכם ידידותי" עם התלמידים: </a:t>
            </a:r>
            <a:r>
              <a:rPr lang="he-IL" altLang="he-IL" b="1" dirty="0" smtClean="0">
                <a:cs typeface="Gisha" panose="020B0502040204020203" pitchFamily="34" charset="-79"/>
              </a:rPr>
              <a:t>כאן מדברים רק עברית</a:t>
            </a:r>
            <a:r>
              <a:rPr lang="he-IL" altLang="he-IL" dirty="0" smtClean="0">
                <a:cs typeface="Gisha" panose="020B0502040204020203" pitchFamily="34" charset="-79"/>
              </a:rPr>
              <a:t>! המורה מניף שלט בכל פעם שאחד התלמידים מקל על עצמו ומדבר בשפתו. </a:t>
            </a:r>
            <a:endParaRPr lang="en-US" altLang="he-IL" dirty="0" smtClean="0"/>
          </a:p>
          <a:p>
            <a:pPr eaLnBrk="1" hangingPunct="1"/>
            <a:r>
              <a:rPr lang="he-IL" altLang="he-IL" dirty="0" smtClean="0">
                <a:cs typeface="Gisha" panose="020B0502040204020203" pitchFamily="34" charset="-79"/>
              </a:rPr>
              <a:t>הפקת משמעות מטקסטים – </a:t>
            </a:r>
            <a:r>
              <a:rPr lang="he-IL" altLang="he-IL" b="1" dirty="0" smtClean="0">
                <a:cs typeface="Gisha" panose="020B0502040204020203" pitchFamily="34" charset="-79"/>
              </a:rPr>
              <a:t>אסטרטגיית הקריאה </a:t>
            </a:r>
            <a:endParaRPr lang="en-US" altLang="he-IL" b="1" dirty="0" smtClean="0"/>
          </a:p>
          <a:p>
            <a:pPr eaLnBrk="1" hangingPunct="1"/>
            <a:r>
              <a:rPr lang="he-IL" altLang="he-IL" b="1" dirty="0" smtClean="0">
                <a:cs typeface="Gisha" panose="020B0502040204020203" pitchFamily="34" charset="-79"/>
              </a:rPr>
              <a:t>קידום תהליכי כתיבה   </a:t>
            </a:r>
            <a:r>
              <a:rPr lang="he-IL" altLang="he-IL" dirty="0" smtClean="0">
                <a:cs typeface="Gisha" panose="020B0502040204020203" pitchFamily="34" charset="-79"/>
              </a:rPr>
              <a:t> </a:t>
            </a:r>
            <a:endParaRPr lang="en-US" altLang="he-IL" dirty="0" smtClean="0"/>
          </a:p>
          <a:p>
            <a:pPr eaLnBrk="1" hangingPunct="1"/>
            <a:r>
              <a:rPr lang="he-IL" altLang="he-IL" b="1" dirty="0" smtClean="0">
                <a:cs typeface="Gisha" panose="020B0502040204020203" pitchFamily="34" charset="-79"/>
              </a:rPr>
              <a:t>שיעורי הבית כמנוף לשליטה במיומנויות אורייניות והשתלבות בכיתת האם.</a:t>
            </a:r>
            <a:r>
              <a:rPr lang="he-IL" altLang="he-IL" dirty="0" smtClean="0">
                <a:cs typeface="Gisha" panose="020B0502040204020203" pitchFamily="34" charset="-79"/>
              </a:rPr>
              <a:t>                </a:t>
            </a:r>
            <a:endParaRPr lang="en-US" altLang="he-IL" dirty="0" smtClean="0"/>
          </a:p>
          <a:p>
            <a:pPr eaLnBrk="1" hangingPunct="1"/>
            <a:endParaRPr lang="he-IL" altLang="he-IL" dirty="0" smtClean="0">
              <a:cs typeface="Gisha" panose="020B0502040204020203" pitchFamily="34" charset="-79"/>
            </a:endParaRPr>
          </a:p>
        </p:txBody>
      </p:sp>
    </p:spTree>
    <p:extLst>
      <p:ext uri="{BB962C8B-B14F-4D97-AF65-F5344CB8AC3E}">
        <p14:creationId xmlns:p14="http://schemas.microsoft.com/office/powerpoint/2010/main" val="39497474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77863" y="277813"/>
            <a:ext cx="8596312" cy="889000"/>
          </a:xfrm>
        </p:spPr>
        <p:txBody>
          <a:bodyPr rtlCol="0">
            <a:normAutofit/>
          </a:bodyPr>
          <a:lstStyle/>
          <a:p>
            <a:pPr algn="ctr" eaLnBrk="1" fontAlgn="auto" hangingPunct="1">
              <a:spcAft>
                <a:spcPts val="0"/>
              </a:spcAft>
              <a:defRPr/>
            </a:pPr>
            <a:r>
              <a:rPr lang="he-IL" b="1" dirty="0">
                <a:latin typeface="Gisha" panose="020B0502040204020203" pitchFamily="34" charset="-79"/>
                <a:cs typeface="Gisha" panose="020B0502040204020203" pitchFamily="34" charset="-79"/>
              </a:rPr>
              <a:t>יעדי התוכנית </a:t>
            </a:r>
            <a:r>
              <a:rPr lang="he-IL" sz="1800" b="1" dirty="0" smtClean="0">
                <a:latin typeface="Gisha" panose="020B0502040204020203" pitchFamily="34" charset="-79"/>
                <a:cs typeface="Gisha" panose="020B0502040204020203" pitchFamily="34" charset="-79"/>
              </a:rPr>
              <a:t>(</a:t>
            </a:r>
            <a:r>
              <a:rPr lang="he-IL" sz="1800" b="1" dirty="0">
                <a:latin typeface="Gisha" panose="020B0502040204020203" pitchFamily="34" charset="-79"/>
                <a:cs typeface="Gisha" panose="020B0502040204020203" pitchFamily="34" charset="-79"/>
              </a:rPr>
              <a:t>המשך)</a:t>
            </a:r>
            <a:endParaRPr lang="he-IL" b="1" dirty="0">
              <a:cs typeface="+mj-cs"/>
            </a:endParaRPr>
          </a:p>
        </p:txBody>
      </p:sp>
      <p:sp>
        <p:nvSpPr>
          <p:cNvPr id="3" name="מציין מיקום תוכן 2"/>
          <p:cNvSpPr>
            <a:spLocks noGrp="1"/>
          </p:cNvSpPr>
          <p:nvPr>
            <p:ph idx="1"/>
          </p:nvPr>
        </p:nvSpPr>
        <p:spPr>
          <a:xfrm>
            <a:off x="2347595" y="1285875"/>
            <a:ext cx="9290050" cy="4557713"/>
          </a:xfrm>
        </p:spPr>
        <p:txBody>
          <a:bodyPr rtlCol="0">
            <a:normAutofit/>
          </a:bodyPr>
          <a:lstStyle/>
          <a:p>
            <a:pPr eaLnBrk="1" fontAlgn="auto" hangingPunct="1">
              <a:spcAft>
                <a:spcPts val="0"/>
              </a:spcAft>
              <a:buFont typeface="Wingdings 3" charset="2"/>
              <a:buChar char=""/>
              <a:defRPr/>
            </a:pPr>
            <a:r>
              <a:rPr lang="he-IL" b="1" dirty="0">
                <a:solidFill>
                  <a:schemeClr val="tx1">
                    <a:lumMod val="75000"/>
                    <a:lumOff val="25000"/>
                  </a:schemeClr>
                </a:solidFill>
                <a:cs typeface="+mn-cs"/>
              </a:rPr>
              <a:t>אסטרטגיה  ממוקדת בהוראת אוצר מילים</a:t>
            </a:r>
            <a:r>
              <a:rPr lang="he-IL" dirty="0">
                <a:solidFill>
                  <a:schemeClr val="tx1">
                    <a:lumMod val="75000"/>
                    <a:lumOff val="25000"/>
                  </a:schemeClr>
                </a:solidFill>
                <a:cs typeface="+mn-cs"/>
              </a:rPr>
              <a:t> - טיפול באוצר מילים באופן יזום, כשגרה, כחלק בלתי נפרד מכל שיעור. </a:t>
            </a:r>
          </a:p>
          <a:p>
            <a:pPr marL="0" indent="0" eaLnBrk="1" fontAlgn="auto" hangingPunct="1">
              <a:spcAft>
                <a:spcPts val="0"/>
              </a:spcAft>
              <a:buFont typeface="Wingdings 3" charset="2"/>
              <a:buNone/>
              <a:defRPr/>
            </a:pPr>
            <a:r>
              <a:rPr lang="he-IL" dirty="0">
                <a:solidFill>
                  <a:schemeClr val="tx1">
                    <a:lumMod val="75000"/>
                    <a:lumOff val="25000"/>
                  </a:schemeClr>
                </a:solidFill>
                <a:cs typeface="+mn-cs"/>
              </a:rPr>
              <a:t>מחקרים רבים מצביעים על קשר בין גודל אוצר המילים לבין מידת ההבנה של טקסט. אוצר מילים הוא תנאי הכרחי. ככל שאוצר המילים גדול ועשיר יותר כך יהיה קל יותר לילד העולה להתמודד עם השיח הדבור, הכתיבה, האזנה ועם הבנת הטקסט ברמות ההבנה השונות. </a:t>
            </a:r>
            <a:endParaRPr lang="en-US" dirty="0">
              <a:solidFill>
                <a:schemeClr val="tx1">
                  <a:lumMod val="75000"/>
                  <a:lumOff val="25000"/>
                </a:schemeClr>
              </a:solidFill>
              <a:cs typeface="+mn-cs"/>
            </a:endParaRPr>
          </a:p>
          <a:p>
            <a:pPr marL="0" indent="0" eaLnBrk="1" fontAlgn="auto" hangingPunct="1">
              <a:spcAft>
                <a:spcPts val="0"/>
              </a:spcAft>
              <a:buFont typeface="Wingdings 3" charset="2"/>
              <a:buNone/>
              <a:defRPr/>
            </a:pPr>
            <a:endParaRPr lang="en-US" dirty="0">
              <a:solidFill>
                <a:schemeClr val="tx1">
                  <a:lumMod val="75000"/>
                  <a:lumOff val="25000"/>
                </a:schemeClr>
              </a:solidFill>
              <a:cs typeface="+mn-cs"/>
            </a:endParaRPr>
          </a:p>
          <a:p>
            <a:pPr marL="0" indent="0" algn="ctr" eaLnBrk="1" fontAlgn="auto" hangingPunct="1">
              <a:spcAft>
                <a:spcPts val="0"/>
              </a:spcAft>
              <a:buFont typeface="Wingdings 3" charset="2"/>
              <a:buNone/>
              <a:defRPr/>
            </a:pPr>
            <a:r>
              <a:rPr lang="he-IL" b="1" dirty="0">
                <a:solidFill>
                  <a:schemeClr val="tx1">
                    <a:lumMod val="75000"/>
                    <a:lumOff val="25000"/>
                  </a:schemeClr>
                </a:solidFill>
                <a:cs typeface="+mn-cs"/>
              </a:rPr>
              <a:t>הבנת הנקרא בקרב דוברי שפה שנייה – האזנה לדר </a:t>
            </a:r>
            <a:r>
              <a:rPr lang="he-IL" b="1" dirty="0" err="1">
                <a:solidFill>
                  <a:schemeClr val="tx1">
                    <a:lumMod val="75000"/>
                    <a:lumOff val="25000"/>
                  </a:schemeClr>
                </a:solidFill>
                <a:cs typeface="+mn-cs"/>
              </a:rPr>
              <a:t>פריאור</a:t>
            </a:r>
            <a:endParaRPr lang="en-US" b="1" dirty="0">
              <a:solidFill>
                <a:schemeClr val="tx1">
                  <a:lumMod val="75000"/>
                  <a:lumOff val="25000"/>
                </a:schemeClr>
              </a:solidFill>
              <a:cs typeface="+mn-cs"/>
            </a:endParaRPr>
          </a:p>
          <a:p>
            <a:pPr eaLnBrk="1" fontAlgn="auto" hangingPunct="1">
              <a:spcAft>
                <a:spcPts val="0"/>
              </a:spcAft>
              <a:buFont typeface="Wingdings 3" charset="2"/>
              <a:buChar char=""/>
              <a:defRPr/>
            </a:pPr>
            <a:r>
              <a:rPr lang="he-IL" dirty="0" smtClean="0">
                <a:solidFill>
                  <a:schemeClr val="tx1">
                    <a:lumMod val="75000"/>
                    <a:lumOff val="25000"/>
                  </a:schemeClr>
                </a:solidFill>
                <a:cs typeface="+mn-cs"/>
                <a:hlinkClick r:id="rId2" action="ppaction://hlinkfile"/>
              </a:rPr>
              <a:t>דר </a:t>
            </a:r>
            <a:r>
              <a:rPr lang="he-IL" dirty="0" err="1" smtClean="0">
                <a:solidFill>
                  <a:schemeClr val="tx1">
                    <a:lumMod val="75000"/>
                    <a:lumOff val="25000"/>
                  </a:schemeClr>
                </a:solidFill>
                <a:cs typeface="+mn-cs"/>
                <a:hlinkClick r:id="rId2" action="ppaction://hlinkfile"/>
              </a:rPr>
              <a:t>פריאור</a:t>
            </a:r>
            <a:r>
              <a:rPr lang="he-IL" dirty="0">
                <a:solidFill>
                  <a:schemeClr val="tx1">
                    <a:lumMod val="75000"/>
                    <a:lumOff val="25000"/>
                  </a:schemeClr>
                </a:solidFill>
                <a:cs typeface="+mn-cs"/>
              </a:rPr>
              <a:t> </a:t>
            </a:r>
            <a:endParaRPr lang="he-IL" dirty="0" smtClean="0">
              <a:solidFill>
                <a:schemeClr val="tx1">
                  <a:lumMod val="75000"/>
                  <a:lumOff val="25000"/>
                </a:schemeClr>
              </a:solidFill>
              <a:cs typeface="+mn-cs"/>
            </a:endParaRPr>
          </a:p>
          <a:p>
            <a:pPr>
              <a:buFont typeface="Wingdings 3" charset="2"/>
              <a:buChar char=""/>
              <a:defRPr/>
            </a:pPr>
            <a:r>
              <a:rPr lang="en-US" dirty="0">
                <a:hlinkClick r:id="rId3"/>
              </a:rPr>
              <a:t>https://www.youtube.com/watch?v=_</a:t>
            </a:r>
            <a:r>
              <a:rPr lang="en-US" dirty="0" smtClean="0">
                <a:hlinkClick r:id="rId3"/>
              </a:rPr>
              <a:t>ZyWME_hzbA</a:t>
            </a:r>
            <a:endParaRPr lang="he-IL" dirty="0" smtClean="0"/>
          </a:p>
          <a:p>
            <a:pPr>
              <a:buFont typeface="Wingdings 3" charset="2"/>
              <a:buChar char=""/>
              <a:defRPr/>
            </a:pPr>
            <a:endParaRPr lang="en-US" dirty="0">
              <a:solidFill>
                <a:schemeClr val="tx1">
                  <a:lumMod val="75000"/>
                  <a:lumOff val="25000"/>
                </a:schemeClr>
              </a:solidFill>
              <a:cs typeface="+mn-cs"/>
            </a:endParaRPr>
          </a:p>
          <a:p>
            <a:pPr eaLnBrk="1" fontAlgn="auto" hangingPunct="1">
              <a:spcAft>
                <a:spcPts val="0"/>
              </a:spcAft>
              <a:buFont typeface="Wingdings 3" charset="2"/>
              <a:buChar char=""/>
              <a:defRPr/>
            </a:pPr>
            <a:endParaRPr lang="he-IL" dirty="0">
              <a:solidFill>
                <a:schemeClr val="tx1">
                  <a:lumMod val="75000"/>
                  <a:lumOff val="25000"/>
                </a:schemeClr>
              </a:solidFill>
              <a:cs typeface="+mn-cs"/>
            </a:endParaRPr>
          </a:p>
        </p:txBody>
      </p:sp>
    </p:spTree>
    <p:extLst>
      <p:ext uri="{BB962C8B-B14F-4D97-AF65-F5344CB8AC3E}">
        <p14:creationId xmlns:p14="http://schemas.microsoft.com/office/powerpoint/2010/main" val="33046732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כותרת 1"/>
          <p:cNvSpPr>
            <a:spLocks noGrp="1"/>
          </p:cNvSpPr>
          <p:nvPr>
            <p:ph type="ctrTitle"/>
          </p:nvPr>
        </p:nvSpPr>
        <p:spPr>
          <a:xfrm>
            <a:off x="2656025" y="1123950"/>
            <a:ext cx="7766050" cy="1393825"/>
          </a:xfrm>
        </p:spPr>
        <p:txBody>
          <a:bodyPr>
            <a:normAutofit fontScale="90000"/>
          </a:bodyPr>
          <a:lstStyle/>
          <a:p>
            <a:pPr algn="ctr" eaLnBrk="1" hangingPunct="1"/>
            <a:r>
              <a:rPr lang="he-IL" altLang="he-IL" sz="3000" b="1" dirty="0" smtClean="0"/>
              <a:t>אוצר המילים מהווה בסיס חשוב לתפקוד בארבע מיומנויות השפה: </a:t>
            </a:r>
            <a:r>
              <a:rPr lang="en-US" altLang="he-IL" sz="3000" b="1" dirty="0" smtClean="0"/>
              <a:t/>
            </a:r>
            <a:br>
              <a:rPr lang="en-US" altLang="he-IL" sz="3000" b="1" dirty="0" smtClean="0"/>
            </a:br>
            <a:r>
              <a:rPr lang="en-US" altLang="he-IL" sz="3000" b="1" dirty="0" smtClean="0"/>
              <a:t/>
            </a:r>
            <a:br>
              <a:rPr lang="en-US" altLang="he-IL" sz="3000" b="1" dirty="0" smtClean="0"/>
            </a:br>
            <a:r>
              <a:rPr lang="he-IL" altLang="he-IL" sz="3000" b="1" dirty="0" smtClean="0"/>
              <a:t>דיבור, קריאה, כתיבה והאזנה.</a:t>
            </a:r>
            <a:r>
              <a:rPr lang="en-US" altLang="he-IL" b="1" dirty="0" smtClean="0"/>
              <a:t/>
            </a:r>
            <a:br>
              <a:rPr lang="en-US" altLang="he-IL" b="1" dirty="0" smtClean="0"/>
            </a:br>
            <a:endParaRPr lang="he-IL" altLang="he-IL" sz="3000" b="1" dirty="0" smtClean="0"/>
          </a:p>
        </p:txBody>
      </p:sp>
      <p:sp>
        <p:nvSpPr>
          <p:cNvPr id="3" name="כותרת משנה 2"/>
          <p:cNvSpPr>
            <a:spLocks noGrp="1"/>
          </p:cNvSpPr>
          <p:nvPr>
            <p:ph type="subTitle" idx="1"/>
          </p:nvPr>
        </p:nvSpPr>
        <p:spPr>
          <a:xfrm>
            <a:off x="1826556" y="2411757"/>
            <a:ext cx="9424987" cy="3840163"/>
          </a:xfrm>
        </p:spPr>
        <p:txBody>
          <a:bodyPr rtlCol="0">
            <a:noAutofit/>
          </a:bodyPr>
          <a:lstStyle/>
          <a:p>
            <a:pPr algn="ctr" eaLnBrk="1" fontAlgn="auto" hangingPunct="1">
              <a:spcAft>
                <a:spcPts val="0"/>
              </a:spcAft>
              <a:buFont typeface="Wingdings 3" charset="2"/>
              <a:buNone/>
              <a:defRPr/>
            </a:pPr>
            <a:r>
              <a:rPr lang="he-IL" sz="2000" dirty="0">
                <a:solidFill>
                  <a:schemeClr val="tx1"/>
                </a:solidFill>
                <a:cs typeface="+mn-cs"/>
              </a:rPr>
              <a:t>לפי מחקרים, השיפור באוצר המילים היה משמעותית גבוה יותר: </a:t>
            </a:r>
          </a:p>
          <a:p>
            <a:pPr algn="ctr" eaLnBrk="1" fontAlgn="auto" hangingPunct="1">
              <a:spcAft>
                <a:spcPts val="0"/>
              </a:spcAft>
              <a:buFont typeface="Wingdings 3" charset="2"/>
              <a:buNone/>
              <a:defRPr/>
            </a:pPr>
            <a:r>
              <a:rPr lang="he-IL" sz="2000" dirty="0">
                <a:solidFill>
                  <a:schemeClr val="tx1"/>
                </a:solidFill>
                <a:cs typeface="+mn-cs"/>
              </a:rPr>
              <a:t>המילים הוקנו </a:t>
            </a:r>
            <a:r>
              <a:rPr lang="he-IL" sz="2000" b="1" dirty="0">
                <a:solidFill>
                  <a:schemeClr val="tx1"/>
                </a:solidFill>
                <a:cs typeface="+mn-cs"/>
              </a:rPr>
              <a:t>באופן</a:t>
            </a:r>
            <a:r>
              <a:rPr lang="he-IL" sz="2000" dirty="0">
                <a:solidFill>
                  <a:schemeClr val="tx1"/>
                </a:solidFill>
                <a:cs typeface="+mn-cs"/>
              </a:rPr>
              <a:t> </a:t>
            </a:r>
            <a:r>
              <a:rPr lang="he-IL" sz="2000" b="1" dirty="0">
                <a:solidFill>
                  <a:schemeClr val="tx1"/>
                </a:solidFill>
                <a:cs typeface="+mn-cs"/>
              </a:rPr>
              <a:t>מפורש: </a:t>
            </a:r>
            <a:r>
              <a:rPr lang="he-IL" sz="2000" dirty="0">
                <a:solidFill>
                  <a:schemeClr val="tx1"/>
                </a:solidFill>
                <a:cs typeface="+mn-cs"/>
              </a:rPr>
              <a:t> הסבר של מילים מהותיות לפני קריאת סיפור.</a:t>
            </a:r>
            <a:r>
              <a:rPr lang="en-US" sz="2000" dirty="0">
                <a:solidFill>
                  <a:schemeClr val="tx1"/>
                </a:solidFill>
                <a:cs typeface="+mn-cs"/>
              </a:rPr>
              <a:t/>
            </a:r>
            <a:br>
              <a:rPr lang="en-US" sz="2000" dirty="0">
                <a:solidFill>
                  <a:schemeClr val="tx1"/>
                </a:solidFill>
                <a:cs typeface="+mn-cs"/>
              </a:rPr>
            </a:br>
            <a:r>
              <a:rPr lang="he-IL" sz="2000" b="1" dirty="0">
                <a:solidFill>
                  <a:schemeClr val="tx1"/>
                </a:solidFill>
                <a:cs typeface="+mn-cs"/>
              </a:rPr>
              <a:t>לעומת הקניה מזדמנת: </a:t>
            </a:r>
            <a:r>
              <a:rPr lang="he-IL" sz="2000" dirty="0">
                <a:solidFill>
                  <a:schemeClr val="tx1"/>
                </a:solidFill>
                <a:cs typeface="+mn-cs"/>
              </a:rPr>
              <a:t> למידת מילים תוך כדי קריאת סיפור.</a:t>
            </a:r>
            <a:endParaRPr lang="en-US" sz="2000" dirty="0">
              <a:solidFill>
                <a:schemeClr val="tx1"/>
              </a:solidFill>
              <a:cs typeface="+mn-cs"/>
            </a:endParaRPr>
          </a:p>
          <a:p>
            <a:pPr algn="ctr" eaLnBrk="1" fontAlgn="auto" hangingPunct="1">
              <a:spcAft>
                <a:spcPts val="0"/>
              </a:spcAft>
              <a:buFont typeface="Wingdings 3" charset="2"/>
              <a:buNone/>
              <a:defRPr/>
            </a:pPr>
            <a:endParaRPr lang="he-IL" sz="2000" dirty="0">
              <a:solidFill>
                <a:schemeClr val="tx1"/>
              </a:solidFill>
              <a:cs typeface="+mn-cs"/>
            </a:endParaRPr>
          </a:p>
          <a:p>
            <a:pPr algn="ctr" eaLnBrk="1" fontAlgn="auto" hangingPunct="1">
              <a:spcAft>
                <a:spcPts val="0"/>
              </a:spcAft>
              <a:buFont typeface="Wingdings 3" charset="2"/>
              <a:buNone/>
              <a:defRPr/>
            </a:pPr>
            <a:r>
              <a:rPr lang="he-IL" sz="2000" dirty="0">
                <a:solidFill>
                  <a:schemeClr val="tx1"/>
                </a:solidFill>
                <a:cs typeface="+mn-cs"/>
              </a:rPr>
              <a:t>השיפור המהותי ביותר התרחש כאשר מורים השתמשו </a:t>
            </a:r>
            <a:r>
              <a:rPr lang="he-IL" sz="2000" b="1" dirty="0">
                <a:solidFill>
                  <a:schemeClr val="tx1"/>
                </a:solidFill>
                <a:cs typeface="+mn-cs"/>
              </a:rPr>
              <a:t>הן בהקניה מפורשת והן בהקניה מזדמנת</a:t>
            </a:r>
            <a:r>
              <a:rPr lang="he-IL" sz="2000" dirty="0">
                <a:solidFill>
                  <a:schemeClr val="tx1"/>
                </a:solidFill>
                <a:cs typeface="+mn-cs"/>
              </a:rPr>
              <a:t>, </a:t>
            </a:r>
            <a:r>
              <a:rPr lang="he-IL" sz="2000" b="1" dirty="0">
                <a:solidFill>
                  <a:schemeClr val="accent2"/>
                </a:solidFill>
                <a:cs typeface="+mn-cs"/>
              </a:rPr>
              <a:t>תוך הנעת התלמידים לשימוש פעיל במילים.  </a:t>
            </a:r>
            <a:endParaRPr lang="en-US" sz="2000" dirty="0">
              <a:solidFill>
                <a:schemeClr val="accent2"/>
              </a:solidFill>
              <a:cs typeface="+mn-cs"/>
            </a:endParaRPr>
          </a:p>
          <a:p>
            <a:pPr eaLnBrk="1" fontAlgn="auto" hangingPunct="1">
              <a:spcAft>
                <a:spcPts val="0"/>
              </a:spcAft>
              <a:buFont typeface="Wingdings 3" charset="2"/>
              <a:buNone/>
              <a:defRPr/>
            </a:pPr>
            <a:r>
              <a:rPr lang="he-IL" sz="2000" dirty="0">
                <a:solidFill>
                  <a:schemeClr val="tx1"/>
                </a:solidFill>
                <a:cs typeface="+mn-cs"/>
              </a:rPr>
              <a:t> </a:t>
            </a:r>
            <a:endParaRPr lang="en-US" sz="2000" dirty="0">
              <a:solidFill>
                <a:schemeClr val="tx1"/>
              </a:solidFill>
              <a:cs typeface="+mn-cs"/>
            </a:endParaRPr>
          </a:p>
          <a:p>
            <a:pPr eaLnBrk="1" fontAlgn="auto" hangingPunct="1">
              <a:spcAft>
                <a:spcPts val="0"/>
              </a:spcAft>
              <a:buFont typeface="Wingdings 3" charset="2"/>
              <a:buNone/>
              <a:defRPr/>
            </a:pPr>
            <a:endParaRPr lang="he-IL" sz="2000" dirty="0">
              <a:cs typeface="+mn-cs"/>
            </a:endParaRPr>
          </a:p>
          <a:p>
            <a:pPr eaLnBrk="1" fontAlgn="auto" hangingPunct="1">
              <a:spcAft>
                <a:spcPts val="0"/>
              </a:spcAft>
              <a:buFont typeface="Wingdings 3" charset="2"/>
              <a:buNone/>
              <a:defRPr/>
            </a:pPr>
            <a:endParaRPr lang="he-IL" sz="2000" dirty="0">
              <a:cs typeface="+mn-cs"/>
            </a:endParaRPr>
          </a:p>
        </p:txBody>
      </p:sp>
    </p:spTree>
    <p:extLst>
      <p:ext uri="{BB962C8B-B14F-4D97-AF65-F5344CB8AC3E}">
        <p14:creationId xmlns:p14="http://schemas.microsoft.com/office/powerpoint/2010/main" val="317553470"/>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משנה 2"/>
          <p:cNvSpPr>
            <a:spLocks noGrp="1"/>
          </p:cNvSpPr>
          <p:nvPr>
            <p:ph type="subTitle" idx="1"/>
          </p:nvPr>
        </p:nvSpPr>
        <p:spPr>
          <a:xfrm>
            <a:off x="2451790" y="708301"/>
            <a:ext cx="9185275" cy="5472113"/>
          </a:xfrm>
        </p:spPr>
        <p:txBody>
          <a:bodyPr rtlCol="0">
            <a:normAutofit/>
          </a:bodyPr>
          <a:lstStyle/>
          <a:p>
            <a:pPr algn="ctr" eaLnBrk="1" fontAlgn="auto" hangingPunct="1">
              <a:spcAft>
                <a:spcPts val="0"/>
              </a:spcAft>
              <a:buFont typeface="Wingdings 3" charset="2"/>
              <a:buNone/>
              <a:defRPr/>
            </a:pPr>
            <a:r>
              <a:rPr lang="he-IL" b="1" dirty="0">
                <a:solidFill>
                  <a:schemeClr val="accent2"/>
                </a:solidFill>
                <a:cs typeface="+mn-cs"/>
              </a:rPr>
              <a:t>המיתוס: אנחנו מלמדים אוצר מילים כל הזמן</a:t>
            </a:r>
            <a:endParaRPr lang="en-US" dirty="0">
              <a:solidFill>
                <a:schemeClr val="accent2"/>
              </a:solidFill>
              <a:cs typeface="+mn-cs"/>
            </a:endParaRPr>
          </a:p>
          <a:p>
            <a:pPr algn="ctr" eaLnBrk="1" fontAlgn="auto" hangingPunct="1">
              <a:spcAft>
                <a:spcPts val="0"/>
              </a:spcAft>
              <a:buFont typeface="Wingdings 3" charset="2"/>
              <a:buNone/>
              <a:defRPr/>
            </a:pPr>
            <a:endParaRPr lang="he-IL" b="1" dirty="0">
              <a:solidFill>
                <a:schemeClr val="accent2"/>
              </a:solidFill>
              <a:cs typeface="+mn-cs"/>
            </a:endParaRPr>
          </a:p>
          <a:p>
            <a:pPr algn="ctr" eaLnBrk="1" fontAlgn="auto" hangingPunct="1">
              <a:spcAft>
                <a:spcPts val="0"/>
              </a:spcAft>
              <a:buFont typeface="Wingdings 3" charset="2"/>
              <a:buNone/>
              <a:defRPr/>
            </a:pPr>
            <a:r>
              <a:rPr lang="he-IL" b="1" dirty="0">
                <a:solidFill>
                  <a:schemeClr val="accent2"/>
                </a:solidFill>
                <a:cs typeface="+mn-cs"/>
              </a:rPr>
              <a:t>הפרכת המיתוס:</a:t>
            </a:r>
            <a:endParaRPr lang="en-US" dirty="0">
              <a:solidFill>
                <a:schemeClr val="accent2"/>
              </a:solidFill>
              <a:cs typeface="+mn-cs"/>
            </a:endParaRPr>
          </a:p>
          <a:p>
            <a:pPr algn="ctr" eaLnBrk="1" fontAlgn="auto" hangingPunct="1">
              <a:spcAft>
                <a:spcPts val="0"/>
              </a:spcAft>
              <a:buFont typeface="Wingdings 3" charset="2"/>
              <a:buNone/>
              <a:defRPr/>
            </a:pPr>
            <a:r>
              <a:rPr lang="he-IL" b="1" dirty="0">
                <a:solidFill>
                  <a:schemeClr val="tx1"/>
                </a:solidFill>
                <a:cs typeface="+mn-cs"/>
              </a:rPr>
              <a:t>אי אפשר להסתפק בהוראה מזדמנת </a:t>
            </a:r>
            <a:r>
              <a:rPr lang="he-IL" dirty="0">
                <a:solidFill>
                  <a:schemeClr val="tx1"/>
                </a:solidFill>
                <a:cs typeface="+mn-cs"/>
              </a:rPr>
              <a:t>כדי לסייע לתלמידים להעשיר את אוצר המילים. </a:t>
            </a:r>
          </a:p>
          <a:p>
            <a:pPr algn="ctr" eaLnBrk="1" fontAlgn="auto" hangingPunct="1">
              <a:spcAft>
                <a:spcPts val="0"/>
              </a:spcAft>
              <a:buFont typeface="Wingdings 3" charset="2"/>
              <a:buNone/>
              <a:defRPr/>
            </a:pPr>
            <a:r>
              <a:rPr lang="he-IL" b="1" dirty="0">
                <a:solidFill>
                  <a:schemeClr val="tx1"/>
                </a:solidFill>
                <a:cs typeface="+mn-cs"/>
              </a:rPr>
              <a:t>צריך להקנות מילים באופן יזום ומתוכנן.</a:t>
            </a:r>
          </a:p>
          <a:p>
            <a:pPr algn="ctr" eaLnBrk="1" fontAlgn="auto" hangingPunct="1">
              <a:spcAft>
                <a:spcPts val="0"/>
              </a:spcAft>
              <a:buFont typeface="Wingdings 3" charset="2"/>
              <a:buNone/>
              <a:defRPr/>
            </a:pPr>
            <a:endParaRPr lang="en-US" b="1" dirty="0">
              <a:solidFill>
                <a:schemeClr val="tx1"/>
              </a:solidFill>
              <a:cs typeface="+mn-cs"/>
            </a:endParaRPr>
          </a:p>
          <a:p>
            <a:pPr algn="ctr" eaLnBrk="1" fontAlgn="auto" hangingPunct="1">
              <a:spcAft>
                <a:spcPts val="0"/>
              </a:spcAft>
              <a:buFont typeface="Wingdings 3" charset="2"/>
              <a:buNone/>
              <a:defRPr/>
            </a:pPr>
            <a:r>
              <a:rPr lang="he-IL" dirty="0">
                <a:solidFill>
                  <a:schemeClr val="tx1"/>
                </a:solidFill>
                <a:cs typeface="+mn-cs"/>
              </a:rPr>
              <a:t>לפי המחקרים לילדים בגיל הצעיר נדרשו 24 חזרות על מילה חדשה עד שרוב הילדים (80%) זכרו אותה, </a:t>
            </a:r>
            <a:r>
              <a:rPr lang="he-IL" b="1" dirty="0">
                <a:solidFill>
                  <a:schemeClr val="tx1"/>
                </a:solidFill>
                <a:cs typeface="+mn-cs"/>
              </a:rPr>
              <a:t>כלומר יש לחזור על מילים חדשות הרבה יותר מכפי שהיה מקובל לחשוב.</a:t>
            </a:r>
            <a:endParaRPr lang="en-US" b="1" dirty="0">
              <a:solidFill>
                <a:schemeClr val="tx1"/>
              </a:solidFill>
              <a:cs typeface="+mn-cs"/>
            </a:endParaRPr>
          </a:p>
          <a:p>
            <a:pPr algn="ctr" eaLnBrk="1" fontAlgn="auto" hangingPunct="1">
              <a:spcAft>
                <a:spcPts val="0"/>
              </a:spcAft>
              <a:buFont typeface="Wingdings 3" charset="2"/>
              <a:buNone/>
              <a:defRPr/>
            </a:pPr>
            <a:endParaRPr lang="he-IL" b="1" dirty="0">
              <a:solidFill>
                <a:schemeClr val="tx1"/>
              </a:solidFill>
              <a:cs typeface="+mn-cs"/>
            </a:endParaRPr>
          </a:p>
          <a:p>
            <a:pPr algn="ctr" eaLnBrk="1" fontAlgn="auto" hangingPunct="1">
              <a:spcAft>
                <a:spcPts val="0"/>
              </a:spcAft>
              <a:buFont typeface="Wingdings 3" charset="2"/>
              <a:buNone/>
              <a:defRPr/>
            </a:pPr>
            <a:r>
              <a:rPr lang="he-IL" b="1" dirty="0">
                <a:solidFill>
                  <a:schemeClr val="tx1"/>
                </a:solidFill>
                <a:cs typeface="+mn-cs"/>
              </a:rPr>
              <a:t>תדירות חשיפה למילה חדשה </a:t>
            </a:r>
            <a:r>
              <a:rPr lang="he-IL" dirty="0">
                <a:solidFill>
                  <a:schemeClr val="tx1"/>
                </a:solidFill>
                <a:cs typeface="+mn-cs"/>
              </a:rPr>
              <a:t>במגוון הקשרים משמעותיים </a:t>
            </a:r>
            <a:r>
              <a:rPr lang="he-IL" b="1" dirty="0">
                <a:solidFill>
                  <a:schemeClr val="tx1"/>
                </a:solidFill>
                <a:cs typeface="+mn-cs"/>
              </a:rPr>
              <a:t>ולאורך זמן </a:t>
            </a:r>
            <a:r>
              <a:rPr lang="he-IL" dirty="0">
                <a:solidFill>
                  <a:schemeClr val="tx1"/>
                </a:solidFill>
                <a:cs typeface="+mn-cs"/>
              </a:rPr>
              <a:t>משפר רכישת אוצר מילים.</a:t>
            </a:r>
            <a:endParaRPr lang="en-US" dirty="0">
              <a:solidFill>
                <a:schemeClr val="tx1"/>
              </a:solidFill>
              <a:cs typeface="+mn-cs"/>
            </a:endParaRPr>
          </a:p>
          <a:p>
            <a:pPr algn="ctr" eaLnBrk="1" fontAlgn="auto" hangingPunct="1">
              <a:spcAft>
                <a:spcPts val="0"/>
              </a:spcAft>
              <a:buFont typeface="Wingdings 3" charset="2"/>
              <a:buNone/>
              <a:defRPr/>
            </a:pPr>
            <a:endParaRPr lang="he-IL" dirty="0">
              <a:cs typeface="+mn-cs"/>
            </a:endParaRPr>
          </a:p>
        </p:txBody>
      </p:sp>
    </p:spTree>
    <p:extLst>
      <p:ext uri="{BB962C8B-B14F-4D97-AF65-F5344CB8AC3E}">
        <p14:creationId xmlns:p14="http://schemas.microsoft.com/office/powerpoint/2010/main" val="1027120346"/>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עשן מתפתל">
  <a:themeElements>
    <a:clrScheme name="עשן מתפתל">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עשן מתפתל">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עשן מתפתל">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1616</TotalTime>
  <Words>2105</Words>
  <Application>Microsoft Office PowerPoint</Application>
  <PresentationFormat>מסך רחב</PresentationFormat>
  <Paragraphs>225</Paragraphs>
  <Slides>28</Slides>
  <Notes>1</Notes>
  <HiddenSlides>6</HiddenSlides>
  <MMClips>0</MMClips>
  <ScaleCrop>false</ScaleCrop>
  <HeadingPairs>
    <vt:vector size="6" baseType="variant">
      <vt:variant>
        <vt:lpstr>גופנים בשימוש</vt:lpstr>
      </vt:variant>
      <vt:variant>
        <vt:i4>8</vt:i4>
      </vt:variant>
      <vt:variant>
        <vt:lpstr>ערכת נושא</vt:lpstr>
      </vt:variant>
      <vt:variant>
        <vt:i4>1</vt:i4>
      </vt:variant>
      <vt:variant>
        <vt:lpstr>כותרות שקופיות</vt:lpstr>
      </vt:variant>
      <vt:variant>
        <vt:i4>28</vt:i4>
      </vt:variant>
    </vt:vector>
  </HeadingPairs>
  <TitlesOfParts>
    <vt:vector size="37" baseType="lpstr">
      <vt:lpstr>Arial</vt:lpstr>
      <vt:lpstr>Calibri</vt:lpstr>
      <vt:lpstr>Century Gothic</vt:lpstr>
      <vt:lpstr>David</vt:lpstr>
      <vt:lpstr>FrankRuehl</vt:lpstr>
      <vt:lpstr>Gisha</vt:lpstr>
      <vt:lpstr>Times New Roman</vt:lpstr>
      <vt:lpstr>Wingdings 3</vt:lpstr>
      <vt:lpstr>עשן מתפתל</vt:lpstr>
      <vt:lpstr>"המסע" שלנו התחיל ....</vt:lpstr>
      <vt:lpstr>"השאלה הגדולה בעולם הזה אינה בעצם היכן אנו עומדים, אלא מהו הכיוון שאליו אנו הולכים".                                           אוליבר ונדל הולמס (שופט בבית המשפט העליון בארה"ב)  </vt:lpstr>
      <vt:lpstr>קליטה מיטבית של העולים </vt:lpstr>
      <vt:lpstr>יעדי התוכנית (המשך)</vt:lpstr>
      <vt:lpstr>יעדי התוכנית (המשך)</vt:lpstr>
      <vt:lpstr>יעדי התוכנית (המשך)</vt:lpstr>
      <vt:lpstr>יעדי התוכנית (המשך)</vt:lpstr>
      <vt:lpstr>אוצר המילים מהווה בסיס חשוב לתפקוד בארבע מיומנויות השפה:   דיבור, קריאה, כתיבה והאזנה. </vt:lpstr>
      <vt:lpstr>מצגת של PowerPoint‏</vt:lpstr>
      <vt:lpstr>מצגת של PowerPoint‏</vt:lpstr>
      <vt:lpstr>כיצד לומדים אוצר מילים חדש?</vt:lpstr>
      <vt:lpstr>חיבור משפטים </vt:lpstr>
      <vt:lpstr>מצגת של PowerPoint‏</vt:lpstr>
      <vt:lpstr>שורשים ומשפחות מילים - שילוב שיעורי שפה עם תנועה. </vt:lpstr>
      <vt:lpstr> חבל</vt:lpstr>
      <vt:lpstr>חבלים, נכון או לא נכון </vt:lpstr>
      <vt:lpstr>שקית החפצים המסתורית:  </vt:lpstr>
      <vt:lpstr>בינגו </vt:lpstr>
      <vt:lpstr>פירוק מילים</vt:lpstr>
      <vt:lpstr>דף משוב לבניית שיעור מיטבי – דף תצפית לשיעור   https://docs.google.com/forms/d/1tLe2rtTE8kLsSPaosvR_Hs0VF2G2biUjKL70_thmNNg/viewform?edit_requested=true  תצפית בשיעורי יעל.xls  משקף את יעדי התוכנית</vt:lpstr>
      <vt:lpstr>אופק / גלים</vt:lpstr>
      <vt:lpstr>תצפית בשיעורים</vt:lpstr>
      <vt:lpstr>תצפית בשיעורים</vt:lpstr>
      <vt:lpstr>קביעת מטרה לשיעור/מזי ג'ורנו</vt:lpstr>
      <vt:lpstr>תצפית בשיעורים</vt:lpstr>
      <vt:lpstr>תצפית בשיעורים</vt:lpstr>
      <vt:lpstr>שאלות הנוגעות לאופן בחינת הידע הנרכש בתום ההוראה </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"המסע" שלנו מתחיל "אתמול"</dc:title>
  <dc:creator>Esti Bernstian</dc:creator>
  <cp:lastModifiedBy>Vered Weintraub</cp:lastModifiedBy>
  <cp:revision>25</cp:revision>
  <dcterms:created xsi:type="dcterms:W3CDTF">2024-11-28T08:27:40Z</dcterms:created>
  <dcterms:modified xsi:type="dcterms:W3CDTF">2024-12-10T09:08:19Z</dcterms:modified>
</cp:coreProperties>
</file>