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7" r:id="rId2"/>
    <p:sldId id="556" r:id="rId3"/>
    <p:sldId id="538" r:id="rId4"/>
    <p:sldId id="585" r:id="rId5"/>
    <p:sldId id="543" r:id="rId6"/>
    <p:sldId id="650" r:id="rId7"/>
    <p:sldId id="652" r:id="rId8"/>
    <p:sldId id="651" r:id="rId9"/>
    <p:sldId id="618" r:id="rId10"/>
    <p:sldId id="653" r:id="rId11"/>
    <p:sldId id="654" r:id="rId12"/>
    <p:sldId id="655" r:id="rId13"/>
    <p:sldId id="656" r:id="rId14"/>
    <p:sldId id="658" r:id="rId15"/>
    <p:sldId id="657" r:id="rId16"/>
    <p:sldId id="659" r:id="rId17"/>
    <p:sldId id="570" r:id="rId18"/>
    <p:sldId id="612" r:id="rId19"/>
    <p:sldId id="566" r:id="rId20"/>
    <p:sldId id="662" r:id="rId21"/>
    <p:sldId id="660" r:id="rId2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7384D4-5DE0-E3C5-06C8-E55B096AE597}" name="Razi Khader" initials="RK" userId="Razi Khad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13D"/>
    <a:srgbClr val="FF0063"/>
    <a:srgbClr val="9D27A1"/>
    <a:srgbClr val="5E95D5"/>
    <a:srgbClr val="707AE6"/>
    <a:srgbClr val="1C7580"/>
    <a:srgbClr val="A62172"/>
    <a:srgbClr val="FAF0BB"/>
    <a:srgbClr val="0B0B13"/>
    <a:srgbClr val="F7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19" autoAdjust="0"/>
    <p:restoredTop sz="81660" autoAdjust="0"/>
  </p:normalViewPr>
  <p:slideViewPr>
    <p:cSldViewPr snapToGrid="0">
      <p:cViewPr varScale="1">
        <p:scale>
          <a:sx n="59" d="100"/>
          <a:sy n="59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C67214-DAE9-4843-886C-36422AF0220E}" type="datetimeFigureOut">
              <a:rPr lang="he-IL" smtClean="0"/>
              <a:t>י"ז/אב/תשפ"ד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822099-C4B9-4777-AC4D-E954DB6718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641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38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מסכמים שיעור: כל תלמיד/ה יבחר משפט שהוא/היא רוצה להתייחס אליו </a:t>
            </a:r>
          </a:p>
          <a:p>
            <a:r>
              <a:rPr lang="he-IL" dirty="0"/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3636932-1D11-4359-B5AE-4A5A23CB4E91}" type="slidenum">
              <a:rPr kumimoji="0" lang="he-IL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360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פעילות להרחבה.</a:t>
            </a:r>
          </a:p>
          <a:p>
            <a:pPr algn="r" rtl="1"/>
            <a:r>
              <a:rPr lang="he-IL" b="1" dirty="0"/>
              <a:t>מספר הצעות לשימוש במשחק: </a:t>
            </a:r>
          </a:p>
          <a:p>
            <a:pPr marL="171450" indent="-171450" algn="r" rtl="1">
              <a:buFontTx/>
              <a:buChar char="-"/>
            </a:pPr>
            <a:r>
              <a:rPr lang="he-IL" dirty="0"/>
              <a:t>לשלוח את המשחק לתלמידים, כך שיוכלו להדפיס ולשחק בבית כדי להכיר את שמות החברים בכיתה.</a:t>
            </a:r>
          </a:p>
          <a:p>
            <a:pPr marL="171450" indent="-171450" algn="r" rtl="1">
              <a:buFontTx/>
              <a:buChar char="-"/>
            </a:pPr>
            <a:r>
              <a:rPr lang="he-IL" dirty="0"/>
              <a:t>לשלב את המשחק במהלך יום הלימודים (כדאי להכין מראש מספר עותקים של המשחק).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585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0" u="none" dirty="0"/>
              <a:t>המפגש עוסק בהיכרות ובהצגת שמות התלמידים והתלמידות.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b="0" u="none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190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22099-C4B9-4777-AC4D-E954DB6718B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3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בהמשך לכך, מומלץ לערוך משחק תפקידים, ואחריו לשאול: מה ראיתם שהתלמידים עשו? כיצד הכירו זה את זה?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97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122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רצוי לשלב במצגת את שמות תלמידי הכיתה.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8797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לשיקול דעת המורה - ניתן להציג מראש חלוקה של שמות התלמידים לקבוצות לפי הא"ב – כך נסייע לתלמידים שעדיין מתקשים בזיהוי האותיות.</a:t>
            </a:r>
          </a:p>
          <a:p>
            <a:pPr algn="r" rtl="1"/>
            <a:r>
              <a:rPr lang="he-IL" dirty="0"/>
              <a:t>אחרי שכל תלמידי אות מסויימת קמו, הם מציגים את שמם וכולם מוחאים כפיים.</a:t>
            </a:r>
          </a:p>
          <a:p>
            <a:pPr algn="r" rtl="1"/>
            <a:r>
              <a:rPr lang="he-IL" dirty="0"/>
              <a:t>אחרי שכל התלמידים קמו – אפשר למחוא כפיים.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לא לשכוח את המורה, שמצטרפת לפי אות שמה.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503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אפשר לקטנטנים, שישבו כל כך הרבה זמן, להוסיף משחק:</a:t>
            </a:r>
          </a:p>
          <a:p>
            <a:pPr algn="r" rtl="1"/>
            <a:r>
              <a:rPr lang="he-IL" dirty="0"/>
              <a:t>מי שמכיר שם אחד – שיקום או ימחא כף או יעשה תנועת לייק... (אפשר גם להזכיר שמות)</a:t>
            </a:r>
          </a:p>
          <a:p>
            <a:pPr algn="r" rtl="1"/>
            <a:r>
              <a:rPr lang="he-IL" dirty="0"/>
              <a:t>מי שמכיר שני שמות  - שיקום</a:t>
            </a:r>
          </a:p>
          <a:p>
            <a:pPr algn="r" rtl="1"/>
            <a:r>
              <a:rPr lang="he-IL" dirty="0"/>
              <a:t>מי שמכיר יותר משני שמות – שיקום...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883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הקישור לפעילות בלחיצה על הגלגל.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822099-C4B9-4777-AC4D-E954DB6718BC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286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147A38-8AC7-42C1-8968-5850273CB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BB7ED67-E8E0-4E88-A1AC-75DF1FA37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C19BD5-60A3-41A1-AB04-D9FD8372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י"ז/אב/תשפ"ד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9012E-ED58-4A8C-833F-7FA732B0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2D3883-84BD-460B-BC37-FFB530E8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53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ונים/ שמ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9E46C132-BDC5-43D8-BA7C-FC3E866A4C2B}"/>
              </a:ext>
            </a:extLst>
          </p:cNvPr>
          <p:cNvSpPr/>
          <p:nvPr userDrawn="1"/>
        </p:nvSpPr>
        <p:spPr>
          <a:xfrm>
            <a:off x="8574243" y="0"/>
            <a:ext cx="3573727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72EBE9-7051-4FA7-81E0-384F2B0B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י"ז/אב/תשפ"ד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582156-89AE-4316-8224-5A145493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ACB9BD-37F9-4ED2-9940-F02F375A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24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מדנו היום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י"ז/אב/תשפ"ד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1" name="גרפיקה 20">
            <a:extLst>
              <a:ext uri="{FF2B5EF4-FFF2-40B4-BE49-F238E27FC236}">
                <a16:creationId xmlns:a16="http://schemas.microsoft.com/office/drawing/2014/main" id="{2B095457-4E3D-406E-8D76-9D7799D8E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7234956">
            <a:off x="2188430" y="1157286"/>
            <a:ext cx="838200" cy="42862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2D5FF2F3-BFBA-4AF6-AA65-76E6C0DDF4CA}"/>
              </a:ext>
            </a:extLst>
          </p:cNvPr>
          <p:cNvSpPr/>
          <p:nvPr userDrawn="1"/>
        </p:nvSpPr>
        <p:spPr>
          <a:xfrm>
            <a:off x="2625010" y="230909"/>
            <a:ext cx="7536873" cy="102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מָה לָמַדְנוּ הַיּוֹם?</a:t>
            </a:r>
          </a:p>
        </p:txBody>
      </p:sp>
      <p:sp>
        <p:nvSpPr>
          <p:cNvPr id="12" name="מציין מיקום תוכן 9">
            <a:extLst>
              <a:ext uri="{FF2B5EF4-FFF2-40B4-BE49-F238E27FC236}">
                <a16:creationId xmlns:a16="http://schemas.microsoft.com/office/drawing/2014/main" id="{8651C183-E377-499A-98F6-4B6AD1951E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68981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המסר שלנ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י"ז/אב/תשפ"ד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941782" y="189529"/>
            <a:ext cx="63084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מָה הַמֶּסֶר שֶׁלָּנוּ?</a:t>
            </a:r>
            <a:endParaRPr lang="he-IL" sz="6000" dirty="0"/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505527" y="2246457"/>
            <a:ext cx="905163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מסר ראשון</a:t>
            </a:r>
          </a:p>
          <a:p>
            <a:pPr lvl="0"/>
            <a:r>
              <a:rPr lang="he-IL" dirty="0"/>
              <a:t>מסר שני</a:t>
            </a:r>
          </a:p>
          <a:p>
            <a:pPr lvl="0"/>
            <a:r>
              <a:rPr lang="he-IL" dirty="0"/>
              <a:t>מסר שלישי</a:t>
            </a:r>
          </a:p>
        </p:txBody>
      </p:sp>
    </p:spTree>
    <p:extLst>
      <p:ext uri="{BB962C8B-B14F-4D97-AF65-F5344CB8AC3E}">
        <p14:creationId xmlns:p14="http://schemas.microsoft.com/office/powerpoint/2010/main" val="43111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97A5297-0F4A-4808-B912-30B2B25EF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E4BCB68-8FB5-4987-8559-65DE04497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1739F5-2B3D-4156-9617-4B05722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י"ז/אב/תשפ"ד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D3C894E-E245-4B8C-8DB9-4A232DE3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3BC05E-4182-4CB0-A066-6E6C35D9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154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D50F32-18B6-434C-803C-5DADE750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6E1043-A571-4BA0-9564-6D8B7443B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F050DA1-6AC1-4130-BB53-B678DA6C6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36B82F-4D40-4354-8EB8-6D3CCE75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י"ז/אב/תשפ"ד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4A6E356-3758-4674-8603-1A5915DE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425CCA-A435-4B29-B2D1-C73DA3B3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187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C6F1E0-8728-42D4-8701-102D1FEC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07A8304-3485-4CBB-BC5E-BBADBEE8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F2394E-B9A0-4728-A5A3-39D64C2A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0FB7765-33AE-44F7-B34F-6713DCA75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D4D3400-4679-4717-AD04-68F7021A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0D0A1A3-7AC9-4786-A9ED-8948C3C9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י"ז/אב/תשפ"ד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D42924F-9F23-4C00-B576-83ACF0CA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6229996-F69A-45B1-81AC-827B9897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134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י"ז/אב/תשפ"ד</a:t>
            </a:fld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3" name="כותרת 1">
            <a:extLst>
              <a:ext uri="{FF2B5EF4-FFF2-40B4-BE49-F238E27FC236}">
                <a16:creationId xmlns:a16="http://schemas.microsoft.com/office/drawing/2014/main" id="{82DA3858-A582-4666-898A-E8682925F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492"/>
            <a:ext cx="10515600" cy="1325563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4" name="מציין מיקום תוכן 9">
            <a:extLst>
              <a:ext uri="{FF2B5EF4-FFF2-40B4-BE49-F238E27FC236}">
                <a16:creationId xmlns:a16="http://schemas.microsoft.com/office/drawing/2014/main" id="{CF0B13C3-0DDA-4534-9146-673046108C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242417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לל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383B93-3EBB-48BD-A197-ACD08DB29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45C36EB-845A-45CA-A399-53ECE50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י"ז/אב/תשפ"ד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FA2624B-9F98-48FE-ADAF-1D97DC97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87C7E4B-CD0A-40FB-90DA-A8E32B5F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7A4E8B70-9E3F-425C-9911-215B73DB34A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2727" y="2071687"/>
            <a:ext cx="10806546" cy="27146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</a:t>
            </a:r>
          </a:p>
        </p:txBody>
      </p:sp>
    </p:spTree>
    <p:extLst>
      <p:ext uri="{BB962C8B-B14F-4D97-AF65-F5344CB8AC3E}">
        <p14:creationId xmlns:p14="http://schemas.microsoft.com/office/powerpoint/2010/main" val="310791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אלות לדיון בכית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CD88CBA-B2F8-4F0E-8DD3-0CEA6035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י"ז/אב/תשפ"ד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25A028A-0DA8-45F5-928F-C14618AB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7F5DE00-A381-49B6-BD4A-03A6DB0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E20AC3D7-D662-4980-8C7D-6D7E4702D0F4}"/>
              </a:ext>
            </a:extLst>
          </p:cNvPr>
          <p:cNvSpPr/>
          <p:nvPr userDrawn="1"/>
        </p:nvSpPr>
        <p:spPr>
          <a:xfrm>
            <a:off x="0" y="0"/>
            <a:ext cx="12192000" cy="1487055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5D5B5C5-0BF3-4AF0-BB66-BF0FFC61D08B}"/>
              </a:ext>
            </a:extLst>
          </p:cNvPr>
          <p:cNvSpPr txBox="1"/>
          <p:nvPr userDrawn="1"/>
        </p:nvSpPr>
        <p:spPr>
          <a:xfrm>
            <a:off x="2761673" y="136525"/>
            <a:ext cx="7061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שאלות לדיון בכיתה</a:t>
            </a:r>
          </a:p>
        </p:txBody>
      </p:sp>
      <p:sp>
        <p:nvSpPr>
          <p:cNvPr id="38" name="מציין מיקום תוכן 5">
            <a:extLst>
              <a:ext uri="{FF2B5EF4-FFF2-40B4-BE49-F238E27FC236}">
                <a16:creationId xmlns:a16="http://schemas.microsoft.com/office/drawing/2014/main" id="{AAE8EFC4-CCC9-4F16-BCB4-C9189BFCEC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918528" y="2246457"/>
            <a:ext cx="6638636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שאלה ראשונה</a:t>
            </a:r>
          </a:p>
          <a:p>
            <a:pPr lvl="0"/>
            <a:r>
              <a:rPr lang="he-IL" dirty="0"/>
              <a:t>שאלה שנייה</a:t>
            </a:r>
          </a:p>
          <a:p>
            <a:pPr lvl="0"/>
            <a:r>
              <a:rPr lang="he-IL" dirty="0"/>
              <a:t>שאלה שלישית</a:t>
            </a:r>
          </a:p>
          <a:p>
            <a:pPr lvl="0"/>
            <a:r>
              <a:rPr lang="he-IL" dirty="0"/>
              <a:t>שאלה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62387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8AC9ABE-3C47-4E3F-90EB-BE2C39F51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כותרת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י"ז/אב/תשפ"ד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53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10">
            <a:extLst>
              <a:ext uri="{FF2B5EF4-FFF2-40B4-BE49-F238E27FC236}">
                <a16:creationId xmlns:a16="http://schemas.microsoft.com/office/drawing/2014/main" id="{5AD3CFB8-02D3-4049-8B33-153754263616}"/>
              </a:ext>
            </a:extLst>
          </p:cNvPr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970BC6C4-8EB2-4EE5-B5A7-947DB7936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5" y="1189831"/>
            <a:ext cx="2828636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להדפסה</a:t>
            </a:r>
          </a:p>
        </p:txBody>
      </p:sp>
      <p:sp>
        <p:nvSpPr>
          <p:cNvPr id="18" name="מציין מיקום של תאריך 17">
            <a:extLst>
              <a:ext uri="{FF2B5EF4-FFF2-40B4-BE49-F238E27FC236}">
                <a16:creationId xmlns:a16="http://schemas.microsoft.com/office/drawing/2014/main" id="{D8F975D9-9FCF-47A6-8EDE-365BB5EC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68D-8B77-4F94-BB97-F778B0AAB978}" type="datetimeFigureOut">
              <a:rPr lang="he-IL" smtClean="0"/>
              <a:t>י"ז/אב/תשפ"ד</a:t>
            </a:fld>
            <a:endParaRPr lang="he-IL"/>
          </a:p>
        </p:txBody>
      </p:sp>
      <p:sp>
        <p:nvSpPr>
          <p:cNvPr id="19" name="מציין מיקום של כותרת תחתונה 18">
            <a:extLst>
              <a:ext uri="{FF2B5EF4-FFF2-40B4-BE49-F238E27FC236}">
                <a16:creationId xmlns:a16="http://schemas.microsoft.com/office/drawing/2014/main" id="{C68E4FAC-4C06-4717-B4C3-3654ACC7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0" name="מציין מיקום של מספר שקופית 19">
            <a:extLst>
              <a:ext uri="{FF2B5EF4-FFF2-40B4-BE49-F238E27FC236}">
                <a16:creationId xmlns:a16="http://schemas.microsoft.com/office/drawing/2014/main" id="{AA8CC4A1-5512-4A1C-B3C1-0B692F43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  <p:pic>
        <p:nvPicPr>
          <p:cNvPr id="4" name="גרפיקה 3" descr="מדפסת עם מילוי מלא">
            <a:extLst>
              <a:ext uri="{FF2B5EF4-FFF2-40B4-BE49-F238E27FC236}">
                <a16:creationId xmlns:a16="http://schemas.microsoft.com/office/drawing/2014/main" id="{FF2491E9-42EA-41A7-8CFA-A417E05C6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2812" y="936396"/>
            <a:ext cx="4985208" cy="49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DE3897B-57C0-46C1-99A1-EF01C69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CAC9C8-94CA-4CD8-891D-3B126282E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9CFD5-0081-40C3-92FE-18D2A6112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68D-8B77-4F94-BB97-F778B0AAB978}" type="datetimeFigureOut">
              <a:rPr lang="he-IL" smtClean="0"/>
              <a:t>י"ז/אב/תשפ"ד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52E0EC-48D9-48C4-A852-9434367D4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40205B-84E6-4857-BFD7-CE98CEA8C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919C-8379-4110-9C07-A3FB54FC64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350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3" r:id="rId5"/>
    <p:sldLayoutId id="2147483654" r:id="rId6"/>
    <p:sldLayoutId id="2147483655" r:id="rId7"/>
    <p:sldLayoutId id="2147483657" r:id="rId8"/>
    <p:sldLayoutId id="2147483670" r:id="rId9"/>
    <p:sldLayoutId id="2147483664" r:id="rId10"/>
    <p:sldLayoutId id="2147483665" r:id="rId11"/>
    <p:sldLayoutId id="214748366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ofnames.com/he/4me-ed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8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10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לבן 28">
            <a:extLst>
              <a:ext uri="{FF2B5EF4-FFF2-40B4-BE49-F238E27FC236}">
                <a16:creationId xmlns:a16="http://schemas.microsoft.com/office/drawing/2014/main" id="{FA3F45E0-FBE1-454E-AA00-74A228EAA1C6}"/>
              </a:ext>
            </a:extLst>
          </p:cNvPr>
          <p:cNvSpPr/>
          <p:nvPr/>
        </p:nvSpPr>
        <p:spPr>
          <a:xfrm>
            <a:off x="0" y="-121920"/>
            <a:ext cx="12199673" cy="5069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B5A58E6-3E8C-41F7-A006-FBCB6FD1EA00}"/>
              </a:ext>
            </a:extLst>
          </p:cNvPr>
          <p:cNvSpPr/>
          <p:nvPr/>
        </p:nvSpPr>
        <p:spPr>
          <a:xfrm>
            <a:off x="0" y="2594478"/>
            <a:ext cx="12192000" cy="4263522"/>
          </a:xfrm>
          <a:prstGeom prst="rect">
            <a:avLst/>
          </a:prstGeom>
          <a:solidFill>
            <a:srgbClr val="A62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C597C1D-9ED8-420A-9EA9-A542C8319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5" y="100884"/>
            <a:ext cx="7762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2B8EF0F8-90DD-433D-894C-960AC1D5239D}"/>
              </a:ext>
            </a:extLst>
          </p:cNvPr>
          <p:cNvSpPr/>
          <p:nvPr/>
        </p:nvSpPr>
        <p:spPr>
          <a:xfrm>
            <a:off x="-102068" y="790599"/>
            <a:ext cx="2141984" cy="404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he-IL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משרד החינוך</a:t>
            </a:r>
          </a:p>
          <a:p>
            <a:pPr algn="ctr">
              <a:lnSpc>
                <a:spcPts val="800"/>
              </a:lnSpc>
            </a:pPr>
            <a:r>
              <a:rPr lang="he-IL" sz="9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מינהל</a:t>
            </a:r>
            <a:r>
              <a:rPr lang="he-IL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פדגוגי</a:t>
            </a:r>
            <a:endParaRPr lang="en-US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800"/>
              </a:lnSpc>
            </a:pPr>
            <a:r>
              <a:rPr lang="he-IL" sz="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אגף בכיר שירות פסיכולוגי ייעוצי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D2C2BE8-6928-497C-B9ED-07A4D22CC4D1}"/>
              </a:ext>
            </a:extLst>
          </p:cNvPr>
          <p:cNvSpPr txBox="1"/>
          <p:nvPr/>
        </p:nvSpPr>
        <p:spPr>
          <a:xfrm>
            <a:off x="1473828" y="2910304"/>
            <a:ext cx="922175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kern="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שיעור שני</a:t>
            </a:r>
            <a:endParaRPr lang="he-IL" sz="40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algn="ctr"/>
            <a:r>
              <a:rPr lang="he-IL" sz="5400" b="1" kern="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"מַכִּירִים בַּשֵּׁם"</a:t>
            </a:r>
            <a:endParaRPr lang="en-US" sz="5400" b="1" kern="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D0D38DF-2529-4779-91E0-FD3504A02758}"/>
              </a:ext>
            </a:extLst>
          </p:cNvPr>
          <p:cNvSpPr txBox="1"/>
          <p:nvPr/>
        </p:nvSpPr>
        <p:spPr>
          <a:xfrm>
            <a:off x="7534948" y="6047522"/>
            <a:ext cx="6692346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600"/>
              </a:lnSpc>
            </a:pPr>
            <a:r>
              <a:rPr lang="he-IL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שכבת א'</a:t>
            </a:r>
          </a:p>
        </p:txBody>
      </p:sp>
      <p:pic>
        <p:nvPicPr>
          <p:cNvPr id="14" name="גרפיקה 13">
            <a:extLst>
              <a:ext uri="{FF2B5EF4-FFF2-40B4-BE49-F238E27FC236}">
                <a16:creationId xmlns:a16="http://schemas.microsoft.com/office/drawing/2014/main" id="{4B918C9E-F3C7-4875-900A-7998A7E21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>
            <a:off x="1372" y="5039397"/>
            <a:ext cx="5300642" cy="1361175"/>
          </a:xfrm>
          <a:prstGeom prst="rect">
            <a:avLst/>
          </a:prstGeom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5C26E662-7F49-4D65-ADA1-A3CFCE9FC615}"/>
              </a:ext>
            </a:extLst>
          </p:cNvPr>
          <p:cNvSpPr txBox="1"/>
          <p:nvPr/>
        </p:nvSpPr>
        <p:spPr>
          <a:xfrm>
            <a:off x="-1173372" y="5154090"/>
            <a:ext cx="6426575" cy="820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מיומנות מרכזית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he-IL" sz="2000" dirty="0">
                <a:solidFill>
                  <a:srgbClr val="002060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הכוונה עצמית</a:t>
            </a:r>
            <a:endParaRPr kumimoji="0" lang="he-IL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5" name="מלבן 6">
            <a:extLst>
              <a:ext uri="{FF2B5EF4-FFF2-40B4-BE49-F238E27FC236}">
                <a16:creationId xmlns:a16="http://schemas.microsoft.com/office/drawing/2014/main" id="{DAFAD75A-C167-4A23-BFBA-2278DE4F94E4}"/>
              </a:ext>
            </a:extLst>
          </p:cNvPr>
          <p:cNvSpPr/>
          <p:nvPr/>
        </p:nvSpPr>
        <p:spPr>
          <a:xfrm>
            <a:off x="880548" y="199899"/>
            <a:ext cx="104309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8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יחידת לימוד בכישורי חיים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מיומנויות לחיזוק כוחות</a:t>
            </a:r>
            <a:r>
              <a:rPr lang="en-US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he-IL" sz="4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להתנהלות </a:t>
            </a:r>
            <a:r>
              <a:rPr lang="he-IL" sz="4400" b="1" kern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מיטבית</a:t>
            </a:r>
            <a:endParaRPr lang="he-IL" sz="44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תמונה 13">
            <a:extLst>
              <a:ext uri="{FF2B5EF4-FFF2-40B4-BE49-F238E27FC236}">
                <a16:creationId xmlns:a16="http://schemas.microsoft.com/office/drawing/2014/main" id="{E6F861C1-4AC6-435B-9327-D7589B571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2485" y="-121920"/>
            <a:ext cx="3039180" cy="14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7442AE2-C6C4-41C7-AF00-27A8E013ACB4}"/>
              </a:ext>
            </a:extLst>
          </p:cNvPr>
          <p:cNvSpPr txBox="1">
            <a:spLocks/>
          </p:cNvSpPr>
          <p:nvPr/>
        </p:nvSpPr>
        <p:spPr>
          <a:xfrm>
            <a:off x="1057508" y="1719072"/>
            <a:ext cx="10076985" cy="123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  <a:defRPr sz="2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50800" indent="0" algn="ctr">
              <a:buFont typeface="Noto Sans Symbols"/>
              <a:buNone/>
            </a:pPr>
            <a:r>
              <a:rPr lang="he-IL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כָּל מִי שֶׁהַשֵּׁם שֶׁלּוֹ/ ה מַתְחִיל בָּאוֹת __ </a:t>
            </a:r>
          </a:p>
          <a:p>
            <a:pPr marL="50800" indent="0" algn="ctr">
              <a:buFont typeface="Noto Sans Symbols"/>
              <a:buNone/>
            </a:pPr>
            <a:r>
              <a:rPr lang="he-IL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מִתְבַּקֵּשׁ/ ת לָעַמּוּד</a:t>
            </a: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C9344A36-BF7E-4F09-B9DA-2240B99C8639}"/>
              </a:ext>
            </a:extLst>
          </p:cNvPr>
          <p:cNvSpPr txBox="1">
            <a:spLocks/>
          </p:cNvSpPr>
          <p:nvPr/>
        </p:nvSpPr>
        <p:spPr>
          <a:xfrm>
            <a:off x="508000" y="35584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he-IL" sz="54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416728-D8BB-4E20-8446-BCBBBA1C3703}"/>
              </a:ext>
            </a:extLst>
          </p:cNvPr>
          <p:cNvSpPr txBox="1"/>
          <p:nvPr/>
        </p:nvSpPr>
        <p:spPr>
          <a:xfrm>
            <a:off x="9980341" y="2849807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C2DC8E-D5DA-42C7-9ECE-5FEA4A078DC8}"/>
              </a:ext>
            </a:extLst>
          </p:cNvPr>
          <p:cNvSpPr txBox="1"/>
          <p:nvPr/>
        </p:nvSpPr>
        <p:spPr>
          <a:xfrm>
            <a:off x="8805746" y="2849807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ב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1E8EEE-AD96-406A-8099-F44C00C3EA00}"/>
              </a:ext>
            </a:extLst>
          </p:cNvPr>
          <p:cNvSpPr txBox="1"/>
          <p:nvPr/>
        </p:nvSpPr>
        <p:spPr>
          <a:xfrm>
            <a:off x="7631151" y="2849807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ג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B4191C-2EA9-4786-8FB6-56AB15A190AB}"/>
              </a:ext>
            </a:extLst>
          </p:cNvPr>
          <p:cNvSpPr txBox="1"/>
          <p:nvPr/>
        </p:nvSpPr>
        <p:spPr>
          <a:xfrm>
            <a:off x="6553201" y="2849807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ד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DEC2EE-D4CA-40DC-B74C-B8A2CBCE7565}"/>
              </a:ext>
            </a:extLst>
          </p:cNvPr>
          <p:cNvSpPr txBox="1"/>
          <p:nvPr/>
        </p:nvSpPr>
        <p:spPr>
          <a:xfrm>
            <a:off x="5459886" y="2849807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5ECCF5-F7B2-42AB-A409-5C393E5FCA52}"/>
              </a:ext>
            </a:extLst>
          </p:cNvPr>
          <p:cNvSpPr txBox="1"/>
          <p:nvPr/>
        </p:nvSpPr>
        <p:spPr>
          <a:xfrm>
            <a:off x="4207729" y="2849807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ו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C9B9D9-B2ED-4F5A-8152-89188043441C}"/>
              </a:ext>
            </a:extLst>
          </p:cNvPr>
          <p:cNvSpPr txBox="1"/>
          <p:nvPr/>
        </p:nvSpPr>
        <p:spPr>
          <a:xfrm>
            <a:off x="2936489" y="2849807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ז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0BB143-E86C-40B7-A17E-7696CE776576}"/>
              </a:ext>
            </a:extLst>
          </p:cNvPr>
          <p:cNvSpPr txBox="1"/>
          <p:nvPr/>
        </p:nvSpPr>
        <p:spPr>
          <a:xfrm>
            <a:off x="9976626" y="3905452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ח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2B67DB-55E7-460E-AE4B-669FD052C965}"/>
              </a:ext>
            </a:extLst>
          </p:cNvPr>
          <p:cNvSpPr txBox="1"/>
          <p:nvPr/>
        </p:nvSpPr>
        <p:spPr>
          <a:xfrm>
            <a:off x="8802031" y="3905452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ט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CD13EF-DEAF-4C61-B885-05E58FFCEC2A}"/>
              </a:ext>
            </a:extLst>
          </p:cNvPr>
          <p:cNvSpPr txBox="1"/>
          <p:nvPr/>
        </p:nvSpPr>
        <p:spPr>
          <a:xfrm>
            <a:off x="7627436" y="3905452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י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85EB14-9167-44CD-B1E3-D36943032E96}"/>
              </a:ext>
            </a:extLst>
          </p:cNvPr>
          <p:cNvSpPr txBox="1"/>
          <p:nvPr/>
        </p:nvSpPr>
        <p:spPr>
          <a:xfrm>
            <a:off x="6549486" y="3905452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כ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0E1236-08AA-4538-A63C-3ABADBF21238}"/>
              </a:ext>
            </a:extLst>
          </p:cNvPr>
          <p:cNvSpPr txBox="1"/>
          <p:nvPr/>
        </p:nvSpPr>
        <p:spPr>
          <a:xfrm>
            <a:off x="5456171" y="3905452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ל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8A3282-3A92-45F6-8EAC-9884840D133F}"/>
              </a:ext>
            </a:extLst>
          </p:cNvPr>
          <p:cNvSpPr txBox="1"/>
          <p:nvPr/>
        </p:nvSpPr>
        <p:spPr>
          <a:xfrm>
            <a:off x="4204014" y="3983511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D83E25-8F1D-4CB3-9007-2A2AA87037D2}"/>
              </a:ext>
            </a:extLst>
          </p:cNvPr>
          <p:cNvSpPr txBox="1"/>
          <p:nvPr/>
        </p:nvSpPr>
        <p:spPr>
          <a:xfrm>
            <a:off x="2932774" y="3983511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FF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נ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2889D9-FE42-4766-99EA-5A660F73E290}"/>
              </a:ext>
            </a:extLst>
          </p:cNvPr>
          <p:cNvSpPr txBox="1"/>
          <p:nvPr/>
        </p:nvSpPr>
        <p:spPr>
          <a:xfrm>
            <a:off x="10411773" y="4961098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B32B2A-8299-4ECF-AEF9-6AEC817B5CA7}"/>
              </a:ext>
            </a:extLst>
          </p:cNvPr>
          <p:cNvSpPr txBox="1"/>
          <p:nvPr/>
        </p:nvSpPr>
        <p:spPr>
          <a:xfrm>
            <a:off x="9149702" y="4961098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ע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01A248-EB99-414B-B4BA-93845A0BE03F}"/>
              </a:ext>
            </a:extLst>
          </p:cNvPr>
          <p:cNvSpPr txBox="1"/>
          <p:nvPr/>
        </p:nvSpPr>
        <p:spPr>
          <a:xfrm>
            <a:off x="8070759" y="4961098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פ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B5D5B-B994-4EE3-BD6C-5943331A0356}"/>
              </a:ext>
            </a:extLst>
          </p:cNvPr>
          <p:cNvSpPr txBox="1"/>
          <p:nvPr/>
        </p:nvSpPr>
        <p:spPr>
          <a:xfrm>
            <a:off x="5899376" y="4961098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ק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BB470A-468C-47E8-AE14-D0DB0CBB3841}"/>
              </a:ext>
            </a:extLst>
          </p:cNvPr>
          <p:cNvSpPr txBox="1"/>
          <p:nvPr/>
        </p:nvSpPr>
        <p:spPr>
          <a:xfrm>
            <a:off x="4753164" y="4961098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ר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E3DBDF-700C-4D1E-ABA4-CA454103BD20}"/>
              </a:ext>
            </a:extLst>
          </p:cNvPr>
          <p:cNvSpPr txBox="1"/>
          <p:nvPr/>
        </p:nvSpPr>
        <p:spPr>
          <a:xfrm>
            <a:off x="3720799" y="4961098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539174-42B2-4F4B-B5B7-F98044100693}"/>
              </a:ext>
            </a:extLst>
          </p:cNvPr>
          <p:cNvSpPr txBox="1"/>
          <p:nvPr/>
        </p:nvSpPr>
        <p:spPr>
          <a:xfrm>
            <a:off x="2449559" y="4961098"/>
            <a:ext cx="12712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6D6AC1-FC61-4EB6-B8E7-5232E223BBE4}"/>
              </a:ext>
            </a:extLst>
          </p:cNvPr>
          <p:cNvSpPr txBox="1"/>
          <p:nvPr/>
        </p:nvSpPr>
        <p:spPr>
          <a:xfrm>
            <a:off x="7069883" y="4961098"/>
            <a:ext cx="119317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5400" b="1" spc="50" dirty="0">
                <a:ln w="28575" cmpd="sng">
                  <a:solidFill>
                    <a:srgbClr val="39CDE7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צ</a:t>
            </a:r>
          </a:p>
        </p:txBody>
      </p:sp>
      <p:pic>
        <p:nvPicPr>
          <p:cNvPr id="54" name="Picture 2" descr="Boy, Child, Kid, Teenager, Teen, Male">
            <a:extLst>
              <a:ext uri="{FF2B5EF4-FFF2-40B4-BE49-F238E27FC236}">
                <a16:creationId xmlns:a16="http://schemas.microsoft.com/office/drawing/2014/main" id="{75D7EF6E-E721-42EF-89BB-4EBA03EE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6" y="4090058"/>
            <a:ext cx="1411099" cy="26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Girl, School, Child, Young, Human, Kid">
            <a:extLst>
              <a:ext uri="{FF2B5EF4-FFF2-40B4-BE49-F238E27FC236}">
                <a16:creationId xmlns:a16="http://schemas.microsoft.com/office/drawing/2014/main" id="{F461D544-526A-446A-8B43-3AA1A206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666" y="570344"/>
            <a:ext cx="1275189" cy="25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itle 3">
            <a:extLst>
              <a:ext uri="{FF2B5EF4-FFF2-40B4-BE49-F238E27FC236}">
                <a16:creationId xmlns:a16="http://schemas.microsoft.com/office/drawing/2014/main" id="{3A81B200-B511-4CD7-BB45-CAAAFC7FED08}"/>
              </a:ext>
            </a:extLst>
          </p:cNvPr>
          <p:cNvSpPr txBox="1">
            <a:spLocks/>
          </p:cNvSpPr>
          <p:nvPr/>
        </p:nvSpPr>
        <p:spPr>
          <a:xfrm>
            <a:off x="508000" y="25378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5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הַשֵּׁמוֹת שֶׁלָּנוּ</a:t>
            </a:r>
          </a:p>
        </p:txBody>
      </p:sp>
    </p:spTree>
    <p:extLst>
      <p:ext uri="{BB962C8B-B14F-4D97-AF65-F5344CB8AC3E}">
        <p14:creationId xmlns:p14="http://schemas.microsoft.com/office/powerpoint/2010/main" val="15913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A096D-2F9A-4FC1-AAAE-56299C62F865}"/>
              </a:ext>
            </a:extLst>
          </p:cNvPr>
          <p:cNvSpPr txBox="1">
            <a:spLocks/>
          </p:cNvSpPr>
          <p:nvPr/>
        </p:nvSpPr>
        <p:spPr>
          <a:xfrm>
            <a:off x="508000" y="253787"/>
            <a:ext cx="11175013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sz="5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הַשֵּׁמוֹת שֶׁלָּנוּ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058D1-641A-47B3-960E-3ECBC6661B68}"/>
              </a:ext>
            </a:extLst>
          </p:cNvPr>
          <p:cNvSpPr txBox="1"/>
          <p:nvPr/>
        </p:nvSpPr>
        <p:spPr>
          <a:xfrm rot="21037894">
            <a:off x="649467" y="1908403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60DE7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ירדן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1ACAC-5F92-45B3-8CA9-1B079CAD06DE}"/>
              </a:ext>
            </a:extLst>
          </p:cNvPr>
          <p:cNvSpPr txBox="1"/>
          <p:nvPr/>
        </p:nvSpPr>
        <p:spPr>
          <a:xfrm rot="21037894">
            <a:off x="1047194" y="4307831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C8ECF3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אלעד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53E2E-7FA3-4716-B2FA-EB3B62EAD7BC}"/>
              </a:ext>
            </a:extLst>
          </p:cNvPr>
          <p:cNvSpPr txBox="1"/>
          <p:nvPr/>
        </p:nvSpPr>
        <p:spPr>
          <a:xfrm rot="21037894">
            <a:off x="2888467" y="5641924"/>
            <a:ext cx="16954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C8ECF3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יהונתן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F6DA3-F16B-45DA-A5FA-EC6BF43ACE09}"/>
              </a:ext>
            </a:extLst>
          </p:cNvPr>
          <p:cNvSpPr txBox="1"/>
          <p:nvPr/>
        </p:nvSpPr>
        <p:spPr>
          <a:xfrm rot="419879">
            <a:off x="2727310" y="3787441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D666F9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הלה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BF1E43-9BE6-4F5B-B2FB-49925F469D93}"/>
              </a:ext>
            </a:extLst>
          </p:cNvPr>
          <p:cNvSpPr txBox="1"/>
          <p:nvPr/>
        </p:nvSpPr>
        <p:spPr>
          <a:xfrm rot="419879">
            <a:off x="1225860" y="5485822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39CDE7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נועה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882ABA-CA91-4F08-9FA2-13B12F45980B}"/>
              </a:ext>
            </a:extLst>
          </p:cNvPr>
          <p:cNvSpPr txBox="1"/>
          <p:nvPr/>
        </p:nvSpPr>
        <p:spPr>
          <a:xfrm rot="419879">
            <a:off x="644286" y="3387169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עמית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2AF453-C988-406A-9829-A0D6BC35B55B}"/>
              </a:ext>
            </a:extLst>
          </p:cNvPr>
          <p:cNvSpPr txBox="1"/>
          <p:nvPr/>
        </p:nvSpPr>
        <p:spPr>
          <a:xfrm rot="419879">
            <a:off x="3741716" y="4615238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איתן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3E9A6E-D251-422A-8657-67A0856AC9BB}"/>
              </a:ext>
            </a:extLst>
          </p:cNvPr>
          <p:cNvSpPr txBox="1"/>
          <p:nvPr/>
        </p:nvSpPr>
        <p:spPr>
          <a:xfrm rot="419879">
            <a:off x="2382179" y="2836940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ליאור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0F1E2-0BDE-4B2A-BF72-7A0135FDB1FF}"/>
              </a:ext>
            </a:extLst>
          </p:cNvPr>
          <p:cNvSpPr txBox="1"/>
          <p:nvPr/>
        </p:nvSpPr>
        <p:spPr>
          <a:xfrm rot="21040073">
            <a:off x="3884090" y="3367267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יובל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1515E-1CC3-4CE2-94C6-39D7FB6C46DA}"/>
              </a:ext>
            </a:extLst>
          </p:cNvPr>
          <p:cNvSpPr txBox="1"/>
          <p:nvPr/>
        </p:nvSpPr>
        <p:spPr>
          <a:xfrm rot="21169730">
            <a:off x="1065804" y="2715770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מיכל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8F22B-8383-41CE-B9A0-10A13643DE71}"/>
              </a:ext>
            </a:extLst>
          </p:cNvPr>
          <p:cNvSpPr txBox="1"/>
          <p:nvPr/>
        </p:nvSpPr>
        <p:spPr>
          <a:xfrm rot="21169730">
            <a:off x="2225176" y="4544504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מאיה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87848F-5A83-4420-96D9-90155FB12495}"/>
              </a:ext>
            </a:extLst>
          </p:cNvPr>
          <p:cNvSpPr txBox="1"/>
          <p:nvPr/>
        </p:nvSpPr>
        <p:spPr>
          <a:xfrm rot="21037894">
            <a:off x="19019" y="5051678"/>
            <a:ext cx="16954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גל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571119-043E-4B85-B70B-632ADE260414}"/>
              </a:ext>
            </a:extLst>
          </p:cNvPr>
          <p:cNvSpPr txBox="1"/>
          <p:nvPr/>
        </p:nvSpPr>
        <p:spPr>
          <a:xfrm rot="21037894">
            <a:off x="3524525" y="2250119"/>
            <a:ext cx="16954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C8ECF3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שירה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18B553-3921-47C0-A012-57B6373CB529}"/>
              </a:ext>
            </a:extLst>
          </p:cNvPr>
          <p:cNvSpPr txBox="1"/>
          <p:nvPr/>
        </p:nvSpPr>
        <p:spPr>
          <a:xfrm>
            <a:off x="5922472" y="4467285"/>
            <a:ext cx="6115050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BF11F5"/>
              </a:buClr>
              <a:buSzPts val="3600"/>
              <a:defRPr/>
            </a:pPr>
            <a:r>
              <a:rPr lang="he-IL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כְּשֶׁאֲנַחְנוּ נִפְגָּשִׁים – </a:t>
            </a:r>
          </a:p>
          <a:p>
            <a:pPr algn="ctr">
              <a:lnSpc>
                <a:spcPct val="90000"/>
              </a:lnSpc>
              <a:buClr>
                <a:srgbClr val="BF11F5"/>
              </a:buClr>
              <a:buSzPts val="3600"/>
              <a:defRPr/>
            </a:pPr>
            <a:r>
              <a:rPr lang="he-IL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נִרְצֶה לָדַעַת אֵיךְ קוֹרְאִים לֶחָבֵר/ ה.</a:t>
            </a:r>
          </a:p>
          <a:p>
            <a:pPr algn="ctr">
              <a:lnSpc>
                <a:spcPct val="90000"/>
              </a:lnSpc>
              <a:buClr>
                <a:srgbClr val="BF11F5"/>
              </a:buClr>
              <a:buSzPts val="3600"/>
              <a:defRPr/>
            </a:pPr>
            <a:endParaRPr lang="he-IL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buClr>
                <a:srgbClr val="BF11F5"/>
              </a:buClr>
              <a:buSzPts val="3600"/>
              <a:defRPr/>
            </a:pPr>
            <a:r>
              <a:rPr lang="he-IL" sz="3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אֵילּוּ </a:t>
            </a:r>
            <a:r>
              <a:rPr lang="he-IL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עוֹד דְּבָרִים נִרְצֶה לְהַכִּיר?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6D4B0FFD-E82F-43EA-ADDB-F0155EA8DF2B}"/>
              </a:ext>
            </a:extLst>
          </p:cNvPr>
          <p:cNvSpPr/>
          <p:nvPr/>
        </p:nvSpPr>
        <p:spPr>
          <a:xfrm>
            <a:off x="6292459" y="1400537"/>
            <a:ext cx="5390554" cy="2895692"/>
          </a:xfrm>
          <a:prstGeom prst="cloudCallout">
            <a:avLst>
              <a:gd name="adj1" fmla="val 56384"/>
              <a:gd name="adj2" fmla="val -61889"/>
            </a:avLst>
          </a:prstGeom>
          <a:solidFill>
            <a:srgbClr val="FFFFCC"/>
          </a:solidFill>
          <a:ln w="25400" cap="flat" cmpd="sng" algn="ctr">
            <a:solidFill>
              <a:srgbClr val="C8ECF3">
                <a:lumMod val="9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he-IL" sz="2800" b="1" kern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כָּעֵת, מִי כְּבָר מַכִּיר/ ה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he-IL" sz="2800" b="1" kern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שֵׁם שֶׁל יֶלֶד/ ה מֵהַכִּתָּה?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he-IL" sz="2800" b="1" kern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מִי מַכִּיר/ ה שְׁנֵי שֵׁמוֹת?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he-IL" sz="2800" b="1" kern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מִי מַכִּיר/ ה אֲפִלּוּ יוֹתֵר?</a:t>
            </a:r>
            <a:endParaRPr kumimoji="0" lang="he-IL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4867F4-D7BE-4698-9E97-64B6106BB6F4}"/>
              </a:ext>
            </a:extLst>
          </p:cNvPr>
          <p:cNvSpPr txBox="1"/>
          <p:nvPr/>
        </p:nvSpPr>
        <p:spPr>
          <a:xfrm rot="419879">
            <a:off x="2444459" y="5214883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D666F9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יעל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E437BA-D64D-4855-BE50-71B643D790F6}"/>
              </a:ext>
            </a:extLst>
          </p:cNvPr>
          <p:cNvSpPr txBox="1"/>
          <p:nvPr/>
        </p:nvSpPr>
        <p:spPr>
          <a:xfrm rot="21040073">
            <a:off x="278846" y="5865343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ספיר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B0774B-D7BD-457B-8891-2E08E78F4696}"/>
              </a:ext>
            </a:extLst>
          </p:cNvPr>
          <p:cNvSpPr txBox="1"/>
          <p:nvPr/>
        </p:nvSpPr>
        <p:spPr>
          <a:xfrm rot="21037894">
            <a:off x="4555710" y="2776331"/>
            <a:ext cx="16954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C8ECF3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מיכאל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0437C4-99ED-4062-A576-988596F19461}"/>
              </a:ext>
            </a:extLst>
          </p:cNvPr>
          <p:cNvSpPr txBox="1"/>
          <p:nvPr/>
        </p:nvSpPr>
        <p:spPr>
          <a:xfrm rot="21169730">
            <a:off x="4480100" y="5394823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דניאל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D45B48-95ED-40DD-8577-4F2D1BC6254A}"/>
              </a:ext>
            </a:extLst>
          </p:cNvPr>
          <p:cNvSpPr txBox="1"/>
          <p:nvPr/>
        </p:nvSpPr>
        <p:spPr>
          <a:xfrm rot="21169730">
            <a:off x="4644174" y="3886811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he-IL" sz="3600" b="1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זואי</a:t>
            </a:r>
          </a:p>
        </p:txBody>
      </p:sp>
    </p:spTree>
    <p:extLst>
      <p:ext uri="{BB962C8B-B14F-4D97-AF65-F5344CB8AC3E}">
        <p14:creationId xmlns:p14="http://schemas.microsoft.com/office/powerpoint/2010/main" val="236928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1E0868-541A-461F-A81C-4000BE4E3836}"/>
              </a:ext>
            </a:extLst>
          </p:cNvPr>
          <p:cNvSpPr txBox="1">
            <a:spLocks/>
          </p:cNvSpPr>
          <p:nvPr/>
        </p:nvSpPr>
        <p:spPr>
          <a:xfrm>
            <a:off x="1" y="1514415"/>
            <a:ext cx="11987560" cy="53027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e-IL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המורה תכין צנצנת ובה שמות של כל ילדי הכיתה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(הילדים יכולים להכין את שמותיהם, על גבי פתקית, בתחילת השיעור).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בכל פעם, המורה תשלוף פתק עם שם של ילד/ה מהכיתה ותזמין אותו/אותה לסובב את הגלגל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המופיע בשקף הבא (בלחיצה על הגלגל).</a:t>
            </a:r>
          </a:p>
          <a:p>
            <a:pPr marL="0" indent="0">
              <a:buNone/>
            </a:pPr>
            <a:endParaRPr lang="he-IL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e-I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הילד/ה יספרו על הנושא שעלה:</a:t>
            </a:r>
          </a:p>
          <a:p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סיפור אהוב</a:t>
            </a:r>
          </a:p>
          <a:p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מאכל טעים במיוחד</a:t>
            </a:r>
          </a:p>
          <a:p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משחק מועדף</a:t>
            </a:r>
          </a:p>
          <a:p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המשפחה שלי </a:t>
            </a:r>
          </a:p>
          <a:p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השם שלי</a:t>
            </a:r>
          </a:p>
          <a:p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חיית מחמד שיש לי או שהייתי רוצה שתהיה לי</a:t>
            </a:r>
          </a:p>
          <a:p>
            <a:r>
              <a:rPr lang="he-I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עוד?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488A47A-FD74-49CE-B06B-4D61FA43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</p:spPr>
        <p:txBody>
          <a:bodyPr>
            <a:normAutofit/>
          </a:bodyPr>
          <a:lstStyle/>
          <a:p>
            <a:r>
              <a:rPr lang="he-IL" sz="4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צִנְצֶנֶת הַהֶכֵּרוּת</a:t>
            </a:r>
            <a:r>
              <a:rPr lang="he-IL" sz="4800" b="1" dirty="0"/>
              <a:t> – שקף למורה</a:t>
            </a:r>
          </a:p>
        </p:txBody>
      </p:sp>
      <p:pic>
        <p:nvPicPr>
          <p:cNvPr id="6" name="Picture 2" descr="Jar, Lid, Closed, Cap, Glass, Empty">
            <a:extLst>
              <a:ext uri="{FF2B5EF4-FFF2-40B4-BE49-F238E27FC236}">
                <a16:creationId xmlns:a16="http://schemas.microsoft.com/office/drawing/2014/main" id="{90366703-A30F-420F-A7B9-4A8B36C5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8" y="2907534"/>
            <a:ext cx="2453053" cy="38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C1CEB0-0C36-4874-A6FC-B9D1C23F521D}"/>
              </a:ext>
            </a:extLst>
          </p:cNvPr>
          <p:cNvSpPr txBox="1"/>
          <p:nvPr/>
        </p:nvSpPr>
        <p:spPr>
          <a:xfrm>
            <a:off x="612966" y="4377030"/>
            <a:ext cx="183882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50" normalizeH="0" baseline="0" noProof="0" dirty="0">
                <a:ln w="9525" cmpd="sng">
                  <a:solidFill>
                    <a:srgbClr val="39CDE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39CDE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השמות שלנו</a:t>
            </a:r>
          </a:p>
        </p:txBody>
      </p:sp>
    </p:spTree>
    <p:extLst>
      <p:ext uri="{BB962C8B-B14F-4D97-AF65-F5344CB8AC3E}">
        <p14:creationId xmlns:p14="http://schemas.microsoft.com/office/powerpoint/2010/main" val="186371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F51DAD-DD24-44AB-86A4-9052E1EA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dirty="0"/>
              <a:t>גַּלְגַּל הַהֶכֵּרוּת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3A0377-72E9-4E57-9586-CD67C45A2155}"/>
              </a:ext>
            </a:extLst>
          </p:cNvPr>
          <p:cNvSpPr txBox="1">
            <a:spLocks/>
          </p:cNvSpPr>
          <p:nvPr/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he-IL" dirty="0">
              <a:solidFill>
                <a:srgbClr val="0070C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B9A5B5CC-D6F7-49FD-9541-E08DF92B2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881" t="17007" r="30217" b="2277"/>
          <a:stretch/>
        </p:blipFill>
        <p:spPr>
          <a:xfrm>
            <a:off x="4921819" y="581618"/>
            <a:ext cx="5564844" cy="56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Little Boy, Boy, Black Boy">
            <a:extLst>
              <a:ext uri="{FF2B5EF4-FFF2-40B4-BE49-F238E27FC236}">
                <a16:creationId xmlns:a16="http://schemas.microsoft.com/office/drawing/2014/main" id="{0923B33A-A840-4DDD-B1BB-8C48AFEF3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66" b="50307"/>
          <a:stretch/>
        </p:blipFill>
        <p:spPr bwMode="auto">
          <a:xfrm>
            <a:off x="4999330" y="2597619"/>
            <a:ext cx="2193340" cy="279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69;p28">
            <a:extLst>
              <a:ext uri="{FF2B5EF4-FFF2-40B4-BE49-F238E27FC236}">
                <a16:creationId xmlns:a16="http://schemas.microsoft.com/office/drawing/2014/main" id="{D4A72815-E9AF-4B5E-845A-533E62A611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3758" y="1365976"/>
            <a:ext cx="3397485" cy="20377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C75F0C-BAD5-469D-B6B4-5FC36F639E20}"/>
              </a:ext>
            </a:extLst>
          </p:cNvPr>
          <p:cNvSpPr txBox="1"/>
          <p:nvPr/>
        </p:nvSpPr>
        <p:spPr>
          <a:xfrm>
            <a:off x="2081857" y="1464472"/>
            <a:ext cx="3021289" cy="1096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150000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מָה שְׂמַחְתֶּם</a:t>
            </a:r>
          </a:p>
          <a:p>
            <a:pPr marR="0" lvl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150000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לְסַפֵּר עַל עַצְמְכֶם?</a:t>
            </a:r>
          </a:p>
        </p:txBody>
      </p:sp>
      <p:pic>
        <p:nvPicPr>
          <p:cNvPr id="6" name="Google Shape;71;p28">
            <a:extLst>
              <a:ext uri="{FF2B5EF4-FFF2-40B4-BE49-F238E27FC236}">
                <a16:creationId xmlns:a16="http://schemas.microsoft.com/office/drawing/2014/main" id="{48494E72-DE3B-4C83-9D15-CF198E39817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6274" y="4605622"/>
            <a:ext cx="3339453" cy="22523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B3E2D-E9C4-4081-9324-6B2D544FA172}"/>
              </a:ext>
            </a:extLst>
          </p:cNvPr>
          <p:cNvSpPr txBox="1"/>
          <p:nvPr/>
        </p:nvSpPr>
        <p:spPr>
          <a:xfrm>
            <a:off x="2478175" y="5048260"/>
            <a:ext cx="7289845" cy="1096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150000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מָה תִּרְצוּ </a:t>
            </a:r>
          </a:p>
          <a:p>
            <a:pPr marR="0" lvl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150000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לְסַפֵּר בַּבַּיִת?</a:t>
            </a:r>
          </a:p>
        </p:txBody>
      </p:sp>
      <p:pic>
        <p:nvPicPr>
          <p:cNvPr id="10" name="Google Shape;73;p28">
            <a:extLst>
              <a:ext uri="{FF2B5EF4-FFF2-40B4-BE49-F238E27FC236}">
                <a16:creationId xmlns:a16="http://schemas.microsoft.com/office/drawing/2014/main" id="{15C7EB8C-505E-4F2F-BF42-1F6411DA91A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104855" y="1067730"/>
            <a:ext cx="4008233" cy="248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6A4D20-FD5E-45DE-94C9-7E4C7D85ADFA}"/>
              </a:ext>
            </a:extLst>
          </p:cNvPr>
          <p:cNvSpPr txBox="1"/>
          <p:nvPr/>
        </p:nvSpPr>
        <p:spPr>
          <a:xfrm>
            <a:off x="7400122" y="1256128"/>
            <a:ext cx="3417697" cy="1660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150000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מִי לַמַּד/ לָמְדָה</a:t>
            </a:r>
          </a:p>
          <a:p>
            <a:pPr marR="0" lvl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150000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מַשֶּׁהוּ חָדָשׁ</a:t>
            </a:r>
          </a:p>
          <a:p>
            <a:pPr marR="0" lvl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ct val="150000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עַל חָבֵר/ ה מֵהַכִּתָּה?</a:t>
            </a:r>
          </a:p>
        </p:txBody>
      </p:sp>
    </p:spTree>
    <p:extLst>
      <p:ext uri="{BB962C8B-B14F-4D97-AF65-F5344CB8AC3E}">
        <p14:creationId xmlns:p14="http://schemas.microsoft.com/office/powerpoint/2010/main" val="187736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9354B2B-0344-4EA0-90A1-843592A5CE0D}"/>
              </a:ext>
            </a:extLst>
          </p:cNvPr>
          <p:cNvSpPr txBox="1">
            <a:spLocks/>
          </p:cNvSpPr>
          <p:nvPr/>
        </p:nvSpPr>
        <p:spPr>
          <a:xfrm>
            <a:off x="4734046" y="1852887"/>
            <a:ext cx="7071805" cy="4407408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Font typeface="Arial" panose="020B0604020202020204" pitchFamily="34" charset="0"/>
              <a:buNone/>
            </a:pPr>
            <a:r>
              <a:rPr lang="he-IL" sz="3200" b="1" dirty="0">
                <a:solidFill>
                  <a:srgbClr val="707A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בְּכָל פַּעַם שֶׁתִּפְגְּשׁוּ אֶחָד אֶת הַשֵּׁנִי בַּהַפְסָקוֹת,</a:t>
            </a:r>
          </a:p>
          <a:p>
            <a:pPr marL="50800" indent="0">
              <a:buFont typeface="Arial" panose="020B0604020202020204" pitchFamily="34" charset="0"/>
              <a:buNone/>
            </a:pPr>
            <a:r>
              <a:rPr lang="he-IL" sz="3200" b="1" dirty="0">
                <a:solidFill>
                  <a:srgbClr val="707A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אוֹ אֶת אֶחָד הַמּוֹרִים – </a:t>
            </a:r>
          </a:p>
          <a:p>
            <a:pPr marL="50800" indent="0">
              <a:buFont typeface="Arial" panose="020B0604020202020204" pitchFamily="34" charset="0"/>
              <a:buNone/>
            </a:pPr>
            <a:r>
              <a:rPr lang="he-IL" sz="3200" b="1" dirty="0">
                <a:solidFill>
                  <a:srgbClr val="707A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אַתֶּם מֻזְמָנִים לְהַגִּיד שָׁלוֹם</a:t>
            </a:r>
          </a:p>
          <a:p>
            <a:pPr marL="50800" indent="0">
              <a:buFont typeface="Arial" panose="020B0604020202020204" pitchFamily="34" charset="0"/>
              <a:buNone/>
            </a:pPr>
            <a:r>
              <a:rPr lang="he-IL" sz="3200" b="1" dirty="0">
                <a:solidFill>
                  <a:srgbClr val="707A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וּלְהַצִּיג אֶת שִׁמְכֶם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A4D1EC7-AEF7-4226-8D8D-244EE522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</p:spPr>
        <p:txBody>
          <a:bodyPr>
            <a:normAutofit/>
          </a:bodyPr>
          <a:lstStyle/>
          <a:p>
            <a:r>
              <a:rPr lang="he-IL" sz="5400" dirty="0"/>
              <a:t>נִפְגָּשִׁים וּמַכִּירִים</a:t>
            </a:r>
          </a:p>
        </p:txBody>
      </p:sp>
      <p:pic>
        <p:nvPicPr>
          <p:cNvPr id="6" name="Picture 2" descr="School, Boy, Boys, Bubble, Tasks, Child">
            <a:extLst>
              <a:ext uri="{FF2B5EF4-FFF2-40B4-BE49-F238E27FC236}">
                <a16:creationId xmlns:a16="http://schemas.microsoft.com/office/drawing/2014/main" id="{8EF2ED58-334A-41C5-8BA6-74DE5B300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0"/>
          <a:stretch/>
        </p:blipFill>
        <p:spPr bwMode="auto">
          <a:xfrm>
            <a:off x="9380804" y="4666065"/>
            <a:ext cx="2717313" cy="2036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Kids, Clipart, Cute, Design">
            <a:extLst>
              <a:ext uri="{FF2B5EF4-FFF2-40B4-BE49-F238E27FC236}">
                <a16:creationId xmlns:a16="http://schemas.microsoft.com/office/drawing/2014/main" id="{254565AD-9151-40C5-8073-C9721C95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8" y="2298305"/>
            <a:ext cx="4203848" cy="42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A4D1EC7-AEF7-4226-8D8D-244EE522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</p:spPr>
        <p:txBody>
          <a:bodyPr>
            <a:normAutofit/>
          </a:bodyPr>
          <a:lstStyle/>
          <a:p>
            <a:r>
              <a:rPr lang="he-IL" sz="5400" dirty="0"/>
              <a:t>נִפְגָּשִׁים וּמַכִּירִים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C80076B-49F7-404A-BBA6-B03D60F5E2B3}"/>
              </a:ext>
            </a:extLst>
          </p:cNvPr>
          <p:cNvSpPr/>
          <p:nvPr/>
        </p:nvSpPr>
        <p:spPr>
          <a:xfrm>
            <a:off x="7131427" y="1867021"/>
            <a:ext cx="3766930" cy="2090798"/>
          </a:xfrm>
          <a:prstGeom prst="wedgeEllipseCallout">
            <a:avLst>
              <a:gd name="adj1" fmla="val -44396"/>
              <a:gd name="adj2" fmla="val 43750"/>
            </a:avLst>
          </a:prstGeom>
          <a:solidFill>
            <a:srgbClr val="5E9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מַדּוּעַ זֶה חָשׁוּב לְהַכִּיר?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C550EFF-F041-43F5-84C5-D526E63C24F4}"/>
              </a:ext>
            </a:extLst>
          </p:cNvPr>
          <p:cNvSpPr/>
          <p:nvPr/>
        </p:nvSpPr>
        <p:spPr>
          <a:xfrm>
            <a:off x="1574324" y="1867021"/>
            <a:ext cx="3766930" cy="2090798"/>
          </a:xfrm>
          <a:prstGeom prst="wedgeEllipseCallout">
            <a:avLst>
              <a:gd name="adj1" fmla="val 29659"/>
              <a:gd name="adj2" fmla="val 55556"/>
            </a:avLst>
          </a:prstGeom>
          <a:solidFill>
            <a:srgbClr val="B3D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אֵיךְ מַרְגִּישִׁים כְּשֶׁמַּכִּירִים</a:t>
            </a:r>
          </a:p>
          <a:p>
            <a:pPr algn="ctr"/>
            <a:r>
              <a:rPr lang="he-IL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טוֹב יוֹתֵר?</a:t>
            </a:r>
          </a:p>
        </p:txBody>
      </p:sp>
      <p:pic>
        <p:nvPicPr>
          <p:cNvPr id="1026" name="Picture 2" descr="Anak-Anak, Permainan, Balon">
            <a:extLst>
              <a:ext uri="{FF2B5EF4-FFF2-40B4-BE49-F238E27FC236}">
                <a16:creationId xmlns:a16="http://schemas.microsoft.com/office/drawing/2014/main" id="{71B2114D-3164-4F46-AE56-53B24EF6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24" y="3813581"/>
            <a:ext cx="8160152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04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ingkai, Bingkai Foto, Bingkai Warna">
            <a:extLst>
              <a:ext uri="{FF2B5EF4-FFF2-40B4-BE49-F238E27FC236}">
                <a16:creationId xmlns:a16="http://schemas.microsoft.com/office/drawing/2014/main" id="{36ED199A-EE49-4D87-9F59-78734C00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55" y="1242445"/>
            <a:ext cx="10449891" cy="572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FE97B9-AED6-4F40-BAE6-444CDF29B7A2}"/>
              </a:ext>
            </a:extLst>
          </p:cNvPr>
          <p:cNvSpPr txBox="1"/>
          <p:nvPr/>
        </p:nvSpPr>
        <p:spPr>
          <a:xfrm>
            <a:off x="2805414" y="2720579"/>
            <a:ext cx="65811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כְּשֶׁמַּכִּירִים זֶה אֶת זֶה בַּשֵּׁם,</a:t>
            </a:r>
          </a:p>
          <a:p>
            <a:pPr algn="ctr"/>
            <a:r>
              <a:rPr lang="he-IL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מְסַפְּרִים עַל עַצְמֵנוּ</a:t>
            </a:r>
          </a:p>
          <a:p>
            <a:pPr algn="ctr"/>
            <a:r>
              <a:rPr lang="he-IL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וְלוֹמְדִים עַל הָאֲחֵרִים דְּבָרִים חֲדָשִׁים,</a:t>
            </a:r>
          </a:p>
          <a:p>
            <a:pPr algn="ctr"/>
            <a:r>
              <a:rPr lang="he-IL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מַרְגִּישִׁים נָעִים יוֹתֵר</a:t>
            </a:r>
          </a:p>
        </p:txBody>
      </p:sp>
    </p:spTree>
    <p:extLst>
      <p:ext uri="{BB962C8B-B14F-4D97-AF65-F5344CB8AC3E}">
        <p14:creationId xmlns:p14="http://schemas.microsoft.com/office/powerpoint/2010/main" val="119817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77AE1D7F-BBCF-4658-B4F4-32C45D861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49697" y="2604367"/>
            <a:ext cx="3270862" cy="2416164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22C6CAD2-45F3-4481-BD4E-178376794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07565" y="1332232"/>
            <a:ext cx="3114151" cy="2300403"/>
          </a:xfrm>
          <a:prstGeom prst="rect">
            <a:avLst/>
          </a:prstGeom>
        </p:spPr>
      </p:pic>
      <p:pic>
        <p:nvPicPr>
          <p:cNvPr id="28" name="גרפיקה 27">
            <a:extLst>
              <a:ext uri="{FF2B5EF4-FFF2-40B4-BE49-F238E27FC236}">
                <a16:creationId xmlns:a16="http://schemas.microsoft.com/office/drawing/2014/main" id="{04EDE431-FEE7-4769-A805-55F98614A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61484" y="1121169"/>
            <a:ext cx="3023613" cy="2233523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13271699-FC31-4EAB-82AA-3FF8EED737DC}"/>
              </a:ext>
            </a:extLst>
          </p:cNvPr>
          <p:cNvSpPr/>
          <p:nvPr/>
        </p:nvSpPr>
        <p:spPr>
          <a:xfrm>
            <a:off x="7706904" y="-44786"/>
            <a:ext cx="4534228" cy="1165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מְסַכְּמִים שִׁעוּר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8DF0FE1-F13A-4A21-A43E-7F3169DFA3C5}"/>
              </a:ext>
            </a:extLst>
          </p:cNvPr>
          <p:cNvSpPr txBox="1"/>
          <p:nvPr/>
        </p:nvSpPr>
        <p:spPr>
          <a:xfrm>
            <a:off x="8929440" y="1672871"/>
            <a:ext cx="2129608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דָּבָר אֶחָד חָדָשׁ שֶׁלָּמַדְתִּי הַיּוֹם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A658320C-AA6C-46C1-804D-3F61A25ABBFA}"/>
              </a:ext>
            </a:extLst>
          </p:cNvPr>
          <p:cNvSpPr txBox="1"/>
          <p:nvPr/>
        </p:nvSpPr>
        <p:spPr>
          <a:xfrm>
            <a:off x="1880479" y="1505968"/>
            <a:ext cx="2276946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מַשֶּׁהוּ שֶׁאָהַבְתִּי </a:t>
            </a:r>
            <a:r>
              <a:rPr kumimoji="0" lang="he-IL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בִּמְיֻחָד</a:t>
            </a:r>
            <a:endParaRPr kumimoji="0" lang="he-IL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תיבת טקסט 17">
            <a:extLst>
              <a:ext uri="{FF2B5EF4-FFF2-40B4-BE49-F238E27FC236}">
                <a16:creationId xmlns:a16="http://schemas.microsoft.com/office/drawing/2014/main" id="{CD7BDB4F-9EEB-4976-AA94-53921883D256}"/>
              </a:ext>
            </a:extLst>
          </p:cNvPr>
          <p:cNvSpPr txBox="1"/>
          <p:nvPr/>
        </p:nvSpPr>
        <p:spPr>
          <a:xfrm>
            <a:off x="5141968" y="3124210"/>
            <a:ext cx="2450282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מַשֶּׁהוּ חָשׁוּב שֶׁאֶרְצֶה לִזְכֹּר</a:t>
            </a:r>
          </a:p>
        </p:txBody>
      </p:sp>
      <p:pic>
        <p:nvPicPr>
          <p:cNvPr id="22" name="גרפיקה 2">
            <a:extLst>
              <a:ext uri="{FF2B5EF4-FFF2-40B4-BE49-F238E27FC236}">
                <a16:creationId xmlns:a16="http://schemas.microsoft.com/office/drawing/2014/main" id="{7CBB6B82-7B82-4707-BEC2-0B9EFFBE6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54" y="3888881"/>
            <a:ext cx="4444343" cy="29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9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C9AD0C8-B81C-4D78-822C-1EE4363361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727" y="2071687"/>
            <a:ext cx="10806546" cy="4039746"/>
          </a:xfrm>
        </p:spPr>
        <p:txBody>
          <a:bodyPr>
            <a:normAutofit/>
          </a:bodyPr>
          <a:lstStyle/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he-IL" sz="3200" dirty="0">
                <a:solidFill>
                  <a:schemeClr val="tx2"/>
                </a:solidFill>
              </a:rPr>
              <a:t>כְּשֶׁנִּפְגָּשִׁים וְרוֹצִים לְהַכִּיר זֶה אֶת זֶה, נַצִּיג אֶת הַשֵּׁמוֹת שֶׁלָּנוּ.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he-IL" sz="3200" dirty="0">
                <a:solidFill>
                  <a:schemeClr val="tx2"/>
                </a:solidFill>
              </a:rPr>
              <a:t>כְּדֵי לְהַמְשִׁיךְ וּלְהַכִּיר, נְסַפֵּר עַל דְּבָרִים שׁוֹנִים – מַאֲכָל אָהוּב, אֵיזוֹ חַיַּת מַחְמָד יֵשׁ לָנוּ, הַמִּשְׁפָּחָה שֶׁלָּנוּ וְעוֹד.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he-IL" sz="3200" dirty="0">
                <a:solidFill>
                  <a:schemeClr val="tx2"/>
                </a:solidFill>
              </a:rPr>
              <a:t>נוּכַל לְשַׂחֵק בְּיַחַד בְּהַפְסָקוֹת בְּבֵית הַסֵּפֶר וּלְהִפָּגֵשׁ אַחַר הַצָּהֳרַיִם,</a:t>
            </a:r>
            <a:r>
              <a:rPr lang="en-US" sz="3200" dirty="0">
                <a:solidFill>
                  <a:schemeClr val="tx2"/>
                </a:solidFill>
              </a:rPr>
              <a:t/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he-IL" sz="3200" dirty="0">
                <a:solidFill>
                  <a:schemeClr val="tx2"/>
                </a:solidFill>
              </a:rPr>
              <a:t>כְּדֵי לְהַמְשִׁיךְ לְהַכִּיר זֶה אֶת זֶה.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he-IL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כְּשֶׁמַּכִּירִים אֶת זֶה בַּשֵּׁם, מְסַפְּרִים עַל עַצְמֵנוּ וְלוֹמְדִים עַל הָאֲחֵרִים דְּבָרִים חֲדָשִׁים, מַרְגִּישִׁים נָעִים יוֹתֵר.</a:t>
            </a:r>
          </a:p>
        </p:txBody>
      </p:sp>
    </p:spTree>
    <p:extLst>
      <p:ext uri="{BB962C8B-B14F-4D97-AF65-F5344CB8AC3E}">
        <p14:creationId xmlns:p14="http://schemas.microsoft.com/office/powerpoint/2010/main" val="7117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4057A2E4-550E-4E59-80DE-3C3349C3B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72000" y="469026"/>
            <a:ext cx="4320000" cy="1116897"/>
          </a:xfrm>
          <a:prstGeom prst="rect">
            <a:avLst/>
          </a:prstGeom>
        </p:spPr>
      </p:pic>
      <p:sp>
        <p:nvSpPr>
          <p:cNvPr id="9" name="Google Shape;128;p5">
            <a:extLst>
              <a:ext uri="{FF2B5EF4-FFF2-40B4-BE49-F238E27FC236}">
                <a16:creationId xmlns:a16="http://schemas.microsoft.com/office/drawing/2014/main" id="{7D0154A8-2B31-43BE-9B63-0A7283BD50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62113" y="466353"/>
            <a:ext cx="2480925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10000"/>
              </a:lnSpc>
              <a:buClr>
                <a:srgbClr val="000000"/>
              </a:buClr>
              <a:buSzTx/>
              <a:defRPr/>
            </a:pPr>
            <a:r>
              <a:rPr lang="he-IL" sz="2800" b="1" dirty="0">
                <a:solidFill>
                  <a:srgbClr val="002060"/>
                </a:solidFill>
                <a:latin typeface="+mn-lt"/>
                <a:ea typeface="Varela Round"/>
                <a:cs typeface="Calibri" panose="020F0502020204030204" pitchFamily="34" charset="0"/>
                <a:sym typeface="Varela Round"/>
              </a:rPr>
              <a:t>מטרות השיעור</a:t>
            </a:r>
            <a:endParaRPr sz="2800" b="1" dirty="0">
              <a:solidFill>
                <a:srgbClr val="002060"/>
              </a:solidFill>
              <a:latin typeface="+mn-lt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61CE4858-B903-4DC6-BE9A-041819424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4350" y="737914"/>
            <a:ext cx="609600" cy="579120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6E005F09-7C96-444C-8A76-F663B2144F51}"/>
              </a:ext>
            </a:extLst>
          </p:cNvPr>
          <p:cNvSpPr txBox="1"/>
          <p:nvPr/>
        </p:nvSpPr>
        <p:spPr>
          <a:xfrm>
            <a:off x="261257" y="2921308"/>
            <a:ext cx="113156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indent="0" algn="r" rtl="1">
              <a:buNone/>
            </a:pPr>
            <a:r>
              <a:rPr lang="he-IL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התלמידים יכירו זה את </a:t>
            </a:r>
            <a:r>
              <a:rPr lang="he-IL" sz="3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זה ויציגו </a:t>
            </a:r>
            <a:r>
              <a:rPr lang="he-IL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את עצמם ואת שמם בפני חבריהם לכיתה.</a:t>
            </a:r>
          </a:p>
        </p:txBody>
      </p:sp>
    </p:spTree>
    <p:extLst>
      <p:ext uri="{BB962C8B-B14F-4D97-AF65-F5344CB8AC3E}">
        <p14:creationId xmlns:p14="http://schemas.microsoft.com/office/powerpoint/2010/main" val="11844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8ED37-547A-44EB-A73A-004A42C7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מְשִׂימָה לַהַפְסָקָה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406A8-8933-442A-8EC9-FC8E9D19956D}"/>
              </a:ext>
            </a:extLst>
          </p:cNvPr>
          <p:cNvSpPr txBox="1"/>
          <p:nvPr/>
        </p:nvSpPr>
        <p:spPr>
          <a:xfrm>
            <a:off x="838200" y="1925055"/>
            <a:ext cx="10515600" cy="124880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בַּהַפְסָקָה תְּשַׂחֲקוּ עִם חֲבֵרִים וַחֲבֵרוֹת מֵהַכִּתָּה,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בִּמְיֻחָד עִם כָּאֵלֶּה שֶׁלֹּא הִכַּרְתֶּם </a:t>
            </a: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וְאַחֲרֵי 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הַהַפְסָקָה נִשְׂמַח לִשְׁמֹעַ עַל </a:t>
            </a:r>
            <a:r>
              <a:rPr kumimoji="0" lang="he-I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כָּךְ.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Picture 4" descr="Children Jump Rope, Jump Rope, Boy">
            <a:extLst>
              <a:ext uri="{FF2B5EF4-FFF2-40B4-BE49-F238E27FC236}">
                <a16:creationId xmlns:a16="http://schemas.microsoft.com/office/drawing/2014/main" id="{4AFAEC5C-ED10-4029-9FDE-B69C2C189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r="21141" b="55093"/>
          <a:stretch/>
        </p:blipFill>
        <p:spPr bwMode="auto">
          <a:xfrm>
            <a:off x="312028" y="3677458"/>
            <a:ext cx="4711385" cy="25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23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5FB5F3-7202-41B6-B23C-D047356160C2}"/>
              </a:ext>
            </a:extLst>
          </p:cNvPr>
          <p:cNvSpPr txBox="1">
            <a:spLocks/>
          </p:cNvSpPr>
          <p:nvPr/>
        </p:nvSpPr>
        <p:spPr>
          <a:xfrm>
            <a:off x="508001" y="1719072"/>
            <a:ext cx="11074400" cy="44074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he-IL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הנחיות: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המורה תכין כרטיסיות לצביעה עם שמות התלמידים.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תלמיד יקבל שתי כרטיסיות עם שמו ויצבע אותן באופן זהה.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נשחק את משחק הזיכרון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(מומלץ לחזור על המשחק ולשחק בכל פעם עם זוגות כרטיסיות אחרים).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מטרת המשחק: למצוא שתי כרטיסיות זהות – עם אותו השם.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כל ילד/ה שימצאו את שני הכרטיסים של שמו/שמה – יספר/תספר על עצמו/עצמה משהו (מדוע קוראים לו/לה כך? מתי יש לו/לה יום הולדת? משהו מהנה שעשה/שעשתה השבוע...)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משחק זה רצוי לחזור מספר פעמיים בחודשים הראשונים.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52D134A-B6C7-4D9D-8A8A-704B2154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15748"/>
            <a:ext cx="11175013" cy="1259768"/>
          </a:xfrm>
        </p:spPr>
        <p:txBody>
          <a:bodyPr>
            <a:noAutofit/>
          </a:bodyPr>
          <a:lstStyle/>
          <a:p>
            <a:r>
              <a:rPr lang="he-IL" sz="4800" dirty="0"/>
              <a:t>שקף למורה - פעילות להרחבה:</a:t>
            </a:r>
            <a:br>
              <a:rPr lang="he-IL" sz="4800" dirty="0"/>
            </a:br>
            <a:r>
              <a:rPr lang="he-IL" sz="4800" dirty="0"/>
              <a:t>להכיר את השמות – משחק הזיכרון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062C2-FF70-43C4-8C9F-48F84B454DC5}"/>
              </a:ext>
            </a:extLst>
          </p:cNvPr>
          <p:cNvSpPr txBox="1"/>
          <p:nvPr/>
        </p:nvSpPr>
        <p:spPr>
          <a:xfrm rot="20215518">
            <a:off x="698206" y="2063411"/>
            <a:ext cx="1320179" cy="1015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ליאור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Sun, Happy, Sunshine, Golden, Yellow, Rays, Light">
            <a:extLst>
              <a:ext uri="{FF2B5EF4-FFF2-40B4-BE49-F238E27FC236}">
                <a16:creationId xmlns:a16="http://schemas.microsoft.com/office/drawing/2014/main" id="{57447C9C-6943-46FE-BCAD-EA72E1650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697">
            <a:off x="924907" y="2336988"/>
            <a:ext cx="866775" cy="7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7D7421-E0DC-4544-AB9F-AEC576FD0901}"/>
              </a:ext>
            </a:extLst>
          </p:cNvPr>
          <p:cNvSpPr txBox="1"/>
          <p:nvPr/>
        </p:nvSpPr>
        <p:spPr>
          <a:xfrm rot="20215518">
            <a:off x="2073616" y="1772345"/>
            <a:ext cx="1320179" cy="1015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ליאור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Sun, Happy, Sunshine, Golden, Yellow, Rays, Light">
            <a:extLst>
              <a:ext uri="{FF2B5EF4-FFF2-40B4-BE49-F238E27FC236}">
                <a16:creationId xmlns:a16="http://schemas.microsoft.com/office/drawing/2014/main" id="{C6E0250B-32D1-4D5D-BF2B-0BEB502D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697">
            <a:off x="2300317" y="2045922"/>
            <a:ext cx="866775" cy="7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1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710C5808-61E7-4878-A455-D0C380AEF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72000" y="469025"/>
            <a:ext cx="4320000" cy="1116898"/>
          </a:xfrm>
          <a:prstGeom prst="rect">
            <a:avLst/>
          </a:prstGeom>
        </p:spPr>
      </p:pic>
      <p:cxnSp>
        <p:nvCxnSpPr>
          <p:cNvPr id="3" name="מחבר ישר 2">
            <a:extLst>
              <a:ext uri="{FF2B5EF4-FFF2-40B4-BE49-F238E27FC236}">
                <a16:creationId xmlns:a16="http://schemas.microsoft.com/office/drawing/2014/main" id="{77121C65-BDC2-4ACE-8C22-EA77F7BE50D9}"/>
              </a:ext>
            </a:extLst>
          </p:cNvPr>
          <p:cNvCxnSpPr>
            <a:cxnSpLocks/>
          </p:cNvCxnSpPr>
          <p:nvPr/>
        </p:nvCxnSpPr>
        <p:spPr>
          <a:xfrm>
            <a:off x="8682163" y="2716232"/>
            <a:ext cx="0" cy="2065840"/>
          </a:xfrm>
          <a:prstGeom prst="line">
            <a:avLst/>
          </a:prstGeom>
          <a:ln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20ED0ACB-4AD1-4081-BB96-DBA33CC92C5A}"/>
              </a:ext>
            </a:extLst>
          </p:cNvPr>
          <p:cNvSpPr txBox="1"/>
          <p:nvPr/>
        </p:nvSpPr>
        <p:spPr>
          <a:xfrm>
            <a:off x="8829713" y="2716232"/>
            <a:ext cx="32657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1" indent="-61913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הבנת משמעות המושג "</a:t>
            </a:r>
            <a:r>
              <a:rPr kumimoji="0" lang="he-IL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היכרות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" ושלביו.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9C994AA0-2DDE-4B87-A406-D8A7C380AE05}"/>
              </a:ext>
            </a:extLst>
          </p:cNvPr>
          <p:cNvSpPr txBox="1"/>
          <p:nvPr/>
        </p:nvSpPr>
        <p:spPr>
          <a:xfrm>
            <a:off x="3016976" y="2634952"/>
            <a:ext cx="55217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מיומנויות קוגניטיביות </a:t>
            </a:r>
            <a:endParaRPr lang="he-IL" sz="1600" b="1" kern="0" dirty="0">
              <a:solidFill>
                <a:srgbClr val="EF364C"/>
              </a:solidFill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r>
              <a:rPr lang="he-IL" sz="1600" kern="0" dirty="0">
                <a:solidFill>
                  <a:srgbClr val="000000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      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מיומנויות רגשיות (תוך-אישי)</a:t>
            </a:r>
            <a:endParaRPr lang="en-US" sz="1600" kern="0" dirty="0">
              <a:solidFill>
                <a:srgbClr val="EF364C"/>
              </a:solidFill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David"/>
            </a:endParaRPr>
          </a:p>
          <a:p>
            <a:pPr marL="576000" indent="-285750">
              <a:buClr>
                <a:srgbClr val="000000"/>
              </a:buClr>
              <a:buSzPts val="1800"/>
              <a:buFontTx/>
              <a:buChar char="-"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מודעות עצמית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הכרת והצגת עצמי – זיהוי מאפיינים אישיים.</a:t>
            </a:r>
            <a:endParaRPr lang="he-IL" sz="1600" kern="0" dirty="0">
              <a:solidFill>
                <a:srgbClr val="000000"/>
              </a:solidFill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Calibri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tabLst/>
              <a:defRPr/>
            </a:pP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David"/>
              <a:cs typeface="Calibri Light" panose="020F0302020204030204" pitchFamily="34" charset="0"/>
              <a:sym typeface="Arial"/>
            </a:endParaRPr>
          </a:p>
          <a:p>
            <a:pPr marR="0" lvl="0" indent="-2844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sha" panose="020B0502040204020203" pitchFamily="34" charset="-79"/>
              <a:buChar char="»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EF364C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מיומנויות </a:t>
            </a:r>
            <a:r>
              <a:rPr lang="he-IL" sz="1600" b="1" kern="0" dirty="0">
                <a:solidFill>
                  <a:srgbClr val="EF364C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חברתיות (בין-אישי)</a:t>
            </a:r>
            <a:endParaRPr lang="en-US" sz="1600" b="1" kern="0" dirty="0">
              <a:solidFill>
                <a:srgbClr val="EF364C"/>
              </a:solidFill>
              <a:latin typeface="Calibri Light" panose="020F0302020204030204" pitchFamily="34" charset="0"/>
              <a:cs typeface="Calibri Light" panose="020F0302020204030204" pitchFamily="34" charset="0"/>
              <a:sym typeface="David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מודעות חברתית</a:t>
            </a: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–  </a:t>
            </a:r>
            <a:r>
              <a:rPr lang="he-IL" sz="1600" kern="0" dirty="0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הבנת הכללים החברתיים בקבוצה במצבים חברתיים, בפרט במצבי הכרות.</a:t>
            </a:r>
            <a:endParaRPr kumimoji="0" lang="he-I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57600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tabLst/>
              <a:defRPr/>
            </a:pPr>
            <a:r>
              <a:rPr kumimoji="0" lang="he-I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התנהלות חברתית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David"/>
              </a:rPr>
              <a:t>–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לנהוג לפי כללי הקבוצה</a:t>
            </a:r>
            <a:r>
              <a:rPr lang="he-IL" sz="1600" kern="0" dirty="0">
                <a:solidFill>
                  <a:srgbClr val="000000"/>
                </a:solidFill>
                <a:latin typeface="Calibri Light" panose="020F0302020204030204" pitchFamily="34" charset="0"/>
                <a:ea typeface="David"/>
                <a:cs typeface="Calibri Light" panose="020F0302020204030204" pitchFamily="34" charset="0"/>
                <a:sym typeface="David"/>
              </a:rPr>
              <a:t>; ליזום ולהשתתף באינטראקציות חברתיות במצבי הכרות.</a:t>
            </a:r>
            <a:endParaRPr lang="he-IL" sz="1600" kern="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cxnSp>
        <p:nvCxnSpPr>
          <p:cNvPr id="22" name="מחבר ישר 21">
            <a:extLst>
              <a:ext uri="{FF2B5EF4-FFF2-40B4-BE49-F238E27FC236}">
                <a16:creationId xmlns:a16="http://schemas.microsoft.com/office/drawing/2014/main" id="{6E71C2E9-584E-4A89-837C-4117FFB88511}"/>
              </a:ext>
            </a:extLst>
          </p:cNvPr>
          <p:cNvCxnSpPr>
            <a:cxnSpLocks/>
          </p:cNvCxnSpPr>
          <p:nvPr/>
        </p:nvCxnSpPr>
        <p:spPr>
          <a:xfrm>
            <a:off x="2977891" y="2716232"/>
            <a:ext cx="0" cy="2065840"/>
          </a:xfrm>
          <a:prstGeom prst="line">
            <a:avLst/>
          </a:prstGeom>
          <a:ln>
            <a:solidFill>
              <a:srgbClr val="0054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70FECB52-6777-4C6C-BF10-FB437AF5F761}"/>
              </a:ext>
            </a:extLst>
          </p:cNvPr>
          <p:cNvSpPr txBox="1"/>
          <p:nvPr/>
        </p:nvSpPr>
        <p:spPr>
          <a:xfrm>
            <a:off x="10206784" y="2008346"/>
            <a:ext cx="931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rgbClr val="EF364C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ידע</a:t>
            </a:r>
            <a:endParaRPr lang="he-IL" sz="4000" dirty="0">
              <a:solidFill>
                <a:srgbClr val="EF36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5C7A477A-7585-4822-BD86-117798D5F94A}"/>
              </a:ext>
            </a:extLst>
          </p:cNvPr>
          <p:cNvSpPr txBox="1"/>
          <p:nvPr/>
        </p:nvSpPr>
        <p:spPr>
          <a:xfrm>
            <a:off x="4703318" y="2008346"/>
            <a:ext cx="2271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rgbClr val="EF364C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מיומנויות</a:t>
            </a:r>
            <a:endParaRPr lang="he-IL" sz="4000" dirty="0">
              <a:solidFill>
                <a:srgbClr val="EF36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F3F8D958-2218-4AFF-AA8B-6D7BF4EEA079}"/>
              </a:ext>
            </a:extLst>
          </p:cNvPr>
          <p:cNvSpPr txBox="1"/>
          <p:nvPr/>
        </p:nvSpPr>
        <p:spPr>
          <a:xfrm>
            <a:off x="411469" y="2008346"/>
            <a:ext cx="1745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4000" b="1" dirty="0">
                <a:solidFill>
                  <a:srgbClr val="EF364C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ערכים</a:t>
            </a:r>
            <a:endParaRPr lang="he-IL" sz="4000" dirty="0">
              <a:solidFill>
                <a:srgbClr val="EF36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28;p5">
            <a:extLst>
              <a:ext uri="{FF2B5EF4-FFF2-40B4-BE49-F238E27FC236}">
                <a16:creationId xmlns:a16="http://schemas.microsoft.com/office/drawing/2014/main" id="{F4AFAF14-98BF-4822-BE76-EB23BF0EAD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02229" y="469026"/>
            <a:ext cx="3038669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10000"/>
              </a:lnSpc>
              <a:buClr>
                <a:srgbClr val="000000"/>
              </a:buClr>
              <a:buSzTx/>
              <a:defRPr/>
            </a:pPr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ידע, מיומנויות וערכים</a:t>
            </a:r>
            <a:endParaRPr sz="2800" b="1" dirty="0">
              <a:solidFill>
                <a:srgbClr val="002060"/>
              </a:solidFill>
              <a:latin typeface="Calibri" panose="020F0502020204030204" pitchFamily="34" charset="0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0E46E9A4-E02A-4D92-8191-B452CBF68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10883" y="681040"/>
            <a:ext cx="614363" cy="673817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id="{4BA9E5B0-C924-4613-8C70-7E5A9961DB55}"/>
              </a:ext>
            </a:extLst>
          </p:cNvPr>
          <p:cNvSpPr/>
          <p:nvPr/>
        </p:nvSpPr>
        <p:spPr>
          <a:xfrm>
            <a:off x="315481" y="5681940"/>
            <a:ext cx="2066793" cy="960944"/>
          </a:xfrm>
          <a:prstGeom prst="rect">
            <a:avLst/>
          </a:prstGeom>
          <a:solidFill>
            <a:srgbClr val="EF3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פרקטיקות</a:t>
            </a: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העשרה והרחבה</a:t>
            </a:r>
          </a:p>
        </p:txBody>
      </p:sp>
      <p:sp>
        <p:nvSpPr>
          <p:cNvPr id="16" name="Google Shape;177;p6">
            <a:extLst>
              <a:ext uri="{FF2B5EF4-FFF2-40B4-BE49-F238E27FC236}">
                <a16:creationId xmlns:a16="http://schemas.microsoft.com/office/drawing/2014/main" id="{4BEA7206-211A-404F-8877-6E4370AA1A8C}"/>
              </a:ext>
            </a:extLst>
          </p:cNvPr>
          <p:cNvSpPr txBox="1"/>
          <p:nvPr/>
        </p:nvSpPr>
        <p:spPr>
          <a:xfrm>
            <a:off x="793737" y="2623633"/>
            <a:ext cx="245408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»"/>
              <a:tabLst/>
              <a:defRPr/>
            </a:pPr>
            <a:r>
              <a:rPr lang="he-IL" sz="16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חברות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71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E869661C-3A48-4318-866F-D7229F46C0D6}"/>
              </a:ext>
            </a:extLst>
          </p:cNvPr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3" name="Graphic 2" descr="Puzzle pieces">
            <a:extLst>
              <a:ext uri="{FF2B5EF4-FFF2-40B4-BE49-F238E27FC236}">
                <a16:creationId xmlns:a16="http://schemas.microsoft.com/office/drawing/2014/main" id="{60141F51-D964-42EB-BA86-4C6C02FA09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35011" y="565074"/>
            <a:ext cx="914400" cy="9144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3F6C51B-03E9-4A1F-8C5D-33D50CED54F1}"/>
              </a:ext>
            </a:extLst>
          </p:cNvPr>
          <p:cNvSpPr/>
          <p:nvPr/>
        </p:nvSpPr>
        <p:spPr>
          <a:xfrm>
            <a:off x="8430448" y="472018"/>
            <a:ext cx="3760873" cy="1107323"/>
          </a:xfrm>
          <a:custGeom>
            <a:avLst/>
            <a:gdLst>
              <a:gd name="connsiteX0" fmla="*/ 0 w 3760873"/>
              <a:gd name="connsiteY0" fmla="*/ 0 h 1107323"/>
              <a:gd name="connsiteX1" fmla="*/ 3760873 w 3760873"/>
              <a:gd name="connsiteY1" fmla="*/ 0 h 1107323"/>
              <a:gd name="connsiteX2" fmla="*/ 3760873 w 3760873"/>
              <a:gd name="connsiteY2" fmla="*/ 1107324 h 1107323"/>
              <a:gd name="connsiteX3" fmla="*/ 0 w 3760873"/>
              <a:gd name="connsiteY3" fmla="*/ 1107324 h 110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873" h="1107323">
                <a:moveTo>
                  <a:pt x="0" y="0"/>
                </a:moveTo>
                <a:lnTo>
                  <a:pt x="3760873" y="0"/>
                </a:lnTo>
                <a:lnTo>
                  <a:pt x="3760873" y="1107324"/>
                </a:lnTo>
                <a:lnTo>
                  <a:pt x="0" y="1107324"/>
                </a:lnTo>
                <a:close/>
              </a:path>
            </a:pathLst>
          </a:custGeom>
          <a:solidFill>
            <a:srgbClr val="8CB9BA"/>
          </a:solidFill>
          <a:ln w="3984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3ABA567-5BBD-4747-B38A-4CADC566863A}"/>
              </a:ext>
            </a:extLst>
          </p:cNvPr>
          <p:cNvSpPr/>
          <p:nvPr/>
        </p:nvSpPr>
        <p:spPr>
          <a:xfrm rot="18900000">
            <a:off x="7871999" y="474150"/>
            <a:ext cx="1116897" cy="1116897"/>
          </a:xfrm>
          <a:custGeom>
            <a:avLst/>
            <a:gdLst>
              <a:gd name="connsiteX0" fmla="*/ 1116858 w 1116897"/>
              <a:gd name="connsiteY0" fmla="*/ 557198 h 1116897"/>
              <a:gd name="connsiteX1" fmla="*/ 558409 w 1116897"/>
              <a:gd name="connsiteY1" fmla="*/ 1115647 h 1116897"/>
              <a:gd name="connsiteX2" fmla="*/ -40 w 1116897"/>
              <a:gd name="connsiteY2" fmla="*/ 557198 h 1116897"/>
              <a:gd name="connsiteX3" fmla="*/ 558409 w 1116897"/>
              <a:gd name="connsiteY3" fmla="*/ -1250 h 1116897"/>
              <a:gd name="connsiteX4" fmla="*/ 1116858 w 1116897"/>
              <a:gd name="connsiteY4" fmla="*/ 557198 h 111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897" h="1116897">
                <a:moveTo>
                  <a:pt x="1116858" y="557198"/>
                </a:moveTo>
                <a:cubicBezTo>
                  <a:pt x="1116858" y="865621"/>
                  <a:pt x="866831" y="1115647"/>
                  <a:pt x="558409" y="1115647"/>
                </a:cubicBezTo>
                <a:cubicBezTo>
                  <a:pt x="249986" y="1115647"/>
                  <a:pt x="-40" y="865621"/>
                  <a:pt x="-40" y="557198"/>
                </a:cubicBezTo>
                <a:cubicBezTo>
                  <a:pt x="-40" y="248776"/>
                  <a:pt x="249986" y="-1250"/>
                  <a:pt x="558409" y="-1250"/>
                </a:cubicBezTo>
                <a:cubicBezTo>
                  <a:pt x="866831" y="-1250"/>
                  <a:pt x="1116858" y="248776"/>
                  <a:pt x="1116858" y="557198"/>
                </a:cubicBezTo>
                <a:close/>
              </a:path>
            </a:pathLst>
          </a:custGeom>
          <a:solidFill>
            <a:srgbClr val="5E9B9C"/>
          </a:solidFill>
          <a:ln w="3984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6B3F633-B171-4B68-8E04-76AF2D0226C8}"/>
              </a:ext>
            </a:extLst>
          </p:cNvPr>
          <p:cNvSpPr/>
          <p:nvPr/>
        </p:nvSpPr>
        <p:spPr>
          <a:xfrm rot="18900000">
            <a:off x="7983808" y="585959"/>
            <a:ext cx="893278" cy="893278"/>
          </a:xfrm>
          <a:custGeom>
            <a:avLst/>
            <a:gdLst>
              <a:gd name="connsiteX0" fmla="*/ 893239 w 893278"/>
              <a:gd name="connsiteY0" fmla="*/ 445389 h 893278"/>
              <a:gd name="connsiteX1" fmla="*/ 446599 w 893278"/>
              <a:gd name="connsiteY1" fmla="*/ 892028 h 893278"/>
              <a:gd name="connsiteX2" fmla="*/ -40 w 893278"/>
              <a:gd name="connsiteY2" fmla="*/ 445389 h 893278"/>
              <a:gd name="connsiteX3" fmla="*/ 446599 w 893278"/>
              <a:gd name="connsiteY3" fmla="*/ -1250 h 893278"/>
              <a:gd name="connsiteX4" fmla="*/ 893239 w 893278"/>
              <a:gd name="connsiteY4" fmla="*/ 445389 h 89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278" h="893278">
                <a:moveTo>
                  <a:pt x="893239" y="445389"/>
                </a:moveTo>
                <a:cubicBezTo>
                  <a:pt x="893239" y="692061"/>
                  <a:pt x="693271" y="892028"/>
                  <a:pt x="446599" y="892028"/>
                </a:cubicBezTo>
                <a:cubicBezTo>
                  <a:pt x="199927" y="892028"/>
                  <a:pt x="-40" y="692061"/>
                  <a:pt x="-40" y="445389"/>
                </a:cubicBezTo>
                <a:cubicBezTo>
                  <a:pt x="-40" y="198717"/>
                  <a:pt x="199927" y="-1250"/>
                  <a:pt x="446599" y="-1250"/>
                </a:cubicBezTo>
                <a:cubicBezTo>
                  <a:pt x="693271" y="-1250"/>
                  <a:pt x="893239" y="198717"/>
                  <a:pt x="893239" y="445389"/>
                </a:cubicBezTo>
                <a:close/>
              </a:path>
            </a:pathLst>
          </a:custGeom>
          <a:solidFill>
            <a:schemeClr val="bg1"/>
          </a:solidFill>
          <a:ln w="3984" cap="flat">
            <a:solidFill>
              <a:srgbClr val="C3DADB"/>
            </a:solidFill>
            <a:prstDash val="solid"/>
            <a:miter/>
          </a:ln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Google Shape;128;p5">
            <a:extLst>
              <a:ext uri="{FF2B5EF4-FFF2-40B4-BE49-F238E27FC236}">
                <a16:creationId xmlns:a16="http://schemas.microsoft.com/office/drawing/2014/main" id="{75AB2579-2265-43F6-9399-975A7A4E69F8}"/>
              </a:ext>
            </a:extLst>
          </p:cNvPr>
          <p:cNvSpPr txBox="1">
            <a:spLocks/>
          </p:cNvSpPr>
          <p:nvPr/>
        </p:nvSpPr>
        <p:spPr>
          <a:xfrm>
            <a:off x="7301985" y="495077"/>
            <a:ext cx="4322603" cy="1054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מהלך השיעור</a:t>
            </a:r>
          </a:p>
        </p:txBody>
      </p:sp>
      <p:pic>
        <p:nvPicPr>
          <p:cNvPr id="20" name="Graphic 19" descr="Arrow circle">
            <a:extLst>
              <a:ext uri="{FF2B5EF4-FFF2-40B4-BE49-F238E27FC236}">
                <a16:creationId xmlns:a16="http://schemas.microsoft.com/office/drawing/2014/main" id="{4EA6C022-57C5-4736-8D95-E5D30BE584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41511" y="591736"/>
            <a:ext cx="914400" cy="914400"/>
          </a:xfrm>
          <a:prstGeom prst="rect">
            <a:avLst/>
          </a:prstGeom>
        </p:spPr>
      </p:pic>
      <p:cxnSp>
        <p:nvCxnSpPr>
          <p:cNvPr id="24" name="מחבר ישר 34">
            <a:extLst>
              <a:ext uri="{FF2B5EF4-FFF2-40B4-BE49-F238E27FC236}">
                <a16:creationId xmlns:a16="http://schemas.microsoft.com/office/drawing/2014/main" id="{966E18CD-71AC-4878-A198-02B15091126B}"/>
              </a:ext>
            </a:extLst>
          </p:cNvPr>
          <p:cNvCxnSpPr>
            <a:cxnSpLocks/>
          </p:cNvCxnSpPr>
          <p:nvPr/>
        </p:nvCxnSpPr>
        <p:spPr>
          <a:xfrm>
            <a:off x="11769439" y="3354054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50CBC01-AEFC-4C5C-959A-5C43C04F4561}"/>
              </a:ext>
            </a:extLst>
          </p:cNvPr>
          <p:cNvSpPr txBox="1"/>
          <p:nvPr/>
        </p:nvSpPr>
        <p:spPr>
          <a:xfrm>
            <a:off x="10567334" y="4035933"/>
            <a:ext cx="220127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"רגע, נזכרים"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3CC721-7732-4171-94D5-49E6D3C19B3F}"/>
              </a:ext>
            </a:extLst>
          </p:cNvPr>
          <p:cNvSpPr txBox="1"/>
          <p:nvPr/>
        </p:nvSpPr>
        <p:spPr>
          <a:xfrm>
            <a:off x="8918511" y="4055481"/>
            <a:ext cx="22012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נפגשים ומכירים –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שיח ומשחק תפקידים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03B297-B220-4325-BE5D-BAF97722C9A2}"/>
              </a:ext>
            </a:extLst>
          </p:cNvPr>
          <p:cNvSpPr txBox="1"/>
          <p:nvPr/>
        </p:nvSpPr>
        <p:spPr>
          <a:xfrm>
            <a:off x="1509089" y="4055480"/>
            <a:ext cx="22012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מסרים מרכזיים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וסיכום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7F3BAE28-AC1A-4D27-B1DB-343F3726F73B}"/>
              </a:ext>
            </a:extLst>
          </p:cNvPr>
          <p:cNvSpPr/>
          <p:nvPr/>
        </p:nvSpPr>
        <p:spPr>
          <a:xfrm>
            <a:off x="429207" y="3151732"/>
            <a:ext cx="11364687" cy="202322"/>
          </a:xfrm>
          <a:prstGeom prst="rect">
            <a:avLst/>
          </a:prstGeom>
          <a:solidFill>
            <a:srgbClr val="7E9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A97F8E41-2610-49B4-AE35-6A48A6B1C3C4}"/>
              </a:ext>
            </a:extLst>
          </p:cNvPr>
          <p:cNvCxnSpPr>
            <a:cxnSpLocks/>
          </p:cNvCxnSpPr>
          <p:nvPr/>
        </p:nvCxnSpPr>
        <p:spPr>
          <a:xfrm>
            <a:off x="10042015" y="3292101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FE276095-BEBF-48A9-864F-C971E11DF646}"/>
              </a:ext>
            </a:extLst>
          </p:cNvPr>
          <p:cNvCxnSpPr>
            <a:cxnSpLocks/>
          </p:cNvCxnSpPr>
          <p:nvPr/>
        </p:nvCxnSpPr>
        <p:spPr>
          <a:xfrm>
            <a:off x="8309294" y="3336020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78A6BE6F-C7B1-4380-BE41-4203AB554639}"/>
              </a:ext>
            </a:extLst>
          </p:cNvPr>
          <p:cNvCxnSpPr>
            <a:cxnSpLocks/>
          </p:cNvCxnSpPr>
          <p:nvPr/>
        </p:nvCxnSpPr>
        <p:spPr>
          <a:xfrm>
            <a:off x="6550641" y="3347596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723B41DE-1D8C-489C-AFE9-3E68779C6588}"/>
              </a:ext>
            </a:extLst>
          </p:cNvPr>
          <p:cNvCxnSpPr>
            <a:cxnSpLocks/>
          </p:cNvCxnSpPr>
          <p:nvPr/>
        </p:nvCxnSpPr>
        <p:spPr>
          <a:xfrm>
            <a:off x="446990" y="3260788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A3C3BB1A-0593-44E9-9B3F-1E22AA783C19}"/>
              </a:ext>
            </a:extLst>
          </p:cNvPr>
          <p:cNvCxnSpPr>
            <a:cxnSpLocks/>
          </p:cNvCxnSpPr>
          <p:nvPr/>
        </p:nvCxnSpPr>
        <p:spPr>
          <a:xfrm>
            <a:off x="4478889" y="3295513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E7F28AC-1D3C-4B80-B7FA-D922D86E699D}"/>
              </a:ext>
            </a:extLst>
          </p:cNvPr>
          <p:cNvSpPr txBox="1"/>
          <p:nvPr/>
        </p:nvSpPr>
        <p:spPr>
          <a:xfrm>
            <a:off x="7218961" y="4080560"/>
            <a:ext cx="22012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השמות שלנו –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משחק + שיח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להכרת השמות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5A3927-1BE3-4C27-8FE4-7B3D28CA5F7C}"/>
              </a:ext>
            </a:extLst>
          </p:cNvPr>
          <p:cNvSpPr txBox="1"/>
          <p:nvPr/>
        </p:nvSpPr>
        <p:spPr>
          <a:xfrm>
            <a:off x="5461542" y="4094060"/>
            <a:ext cx="22012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צנצנת </a:t>
            </a:r>
            <a:r>
              <a:rPr kumimoji="0" lang="he-I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היהכרות</a:t>
            </a:r>
            <a:r>
              <a:rPr lang="he-IL" sz="1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גלגל </a:t>
            </a:r>
            <a:r>
              <a:rPr lang="he-IL" sz="1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ההיכרות</a:t>
            </a:r>
            <a:endParaRPr lang="he-IL" sz="1600" dirty="0">
              <a:solidFill>
                <a:srgbClr val="4454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להעמקת </a:t>
            </a:r>
            <a:r>
              <a:rPr lang="he-IL" sz="1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ההיכרות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EA7185-FA1C-455B-86DD-BB35FE647A39}"/>
              </a:ext>
            </a:extLst>
          </p:cNvPr>
          <p:cNvSpPr txBox="1"/>
          <p:nvPr/>
        </p:nvSpPr>
        <p:spPr>
          <a:xfrm>
            <a:off x="3415991" y="4090205"/>
            <a:ext cx="220127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שיח בנושא </a:t>
            </a:r>
            <a:r>
              <a:rPr lang="he-IL" sz="1600" dirty="0" smtClean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היכרות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6" name="מחבר ישר 38">
            <a:extLst>
              <a:ext uri="{FF2B5EF4-FFF2-40B4-BE49-F238E27FC236}">
                <a16:creationId xmlns:a16="http://schemas.microsoft.com/office/drawing/2014/main" id="{169D1BAC-4703-4C2E-BE14-5415CCB388A6}"/>
              </a:ext>
            </a:extLst>
          </p:cNvPr>
          <p:cNvCxnSpPr>
            <a:cxnSpLocks/>
          </p:cNvCxnSpPr>
          <p:nvPr/>
        </p:nvCxnSpPr>
        <p:spPr>
          <a:xfrm>
            <a:off x="2628870" y="3297444"/>
            <a:ext cx="0" cy="732257"/>
          </a:xfrm>
          <a:prstGeom prst="line">
            <a:avLst/>
          </a:prstGeom>
          <a:ln w="19050">
            <a:solidFill>
              <a:srgbClr val="7E97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5199C7-0289-40EB-9F1D-2D940410E9C1}"/>
              </a:ext>
            </a:extLst>
          </p:cNvPr>
          <p:cNvSpPr txBox="1"/>
          <p:nvPr/>
        </p:nvSpPr>
        <p:spPr>
          <a:xfrm>
            <a:off x="-489411" y="3993045"/>
            <a:ext cx="220127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להרחבה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7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E869661C-3A48-4318-866F-D7229F46C0D6}"/>
              </a:ext>
            </a:extLst>
          </p:cNvPr>
          <p:cNvSpPr/>
          <p:nvPr/>
        </p:nvSpPr>
        <p:spPr>
          <a:xfrm>
            <a:off x="309847" y="2062686"/>
            <a:ext cx="11160826" cy="4617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השקופיות הבאות מפרטות את מהלך השיעור ומיועדות להצגה בשיעור.</a:t>
            </a:r>
          </a:p>
          <a:p>
            <a:endParaRPr lang="he-IL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Heebo" panose="00000500000000000000" pitchFamily="2" charset="-79"/>
              <a:buChar char="«"/>
            </a:pPr>
            <a:r>
              <a:rPr lang="he-IL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בגוף כל שקופית מופיע התוכן להקרנה ולעבודה עם התלמידים.</a:t>
            </a:r>
          </a:p>
          <a:p>
            <a:pPr marL="457200" indent="-457200">
              <a:buFont typeface="Heebo" panose="00000500000000000000" pitchFamily="2" charset="-79"/>
              <a:buChar char="«"/>
            </a:pPr>
            <a:r>
              <a:rPr lang="he-IL" sz="3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בתחתית השקופית (בהערות) נמצאות הרחבות והנחיות לך – המורה.</a:t>
            </a:r>
          </a:p>
          <a:p>
            <a:endParaRPr lang="he-IL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he-IL" sz="3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גרפיקה 4">
            <a:extLst>
              <a:ext uri="{FF2B5EF4-FFF2-40B4-BE49-F238E27FC236}">
                <a16:creationId xmlns:a16="http://schemas.microsoft.com/office/drawing/2014/main" id="{4057A2E4-550E-4E59-80DE-3C3349C3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72000" y="682190"/>
            <a:ext cx="4320000" cy="1116897"/>
          </a:xfrm>
          <a:prstGeom prst="rect">
            <a:avLst/>
          </a:prstGeom>
        </p:spPr>
      </p:pic>
      <p:sp>
        <p:nvSpPr>
          <p:cNvPr id="10" name="Google Shape;128;p5">
            <a:extLst>
              <a:ext uri="{FF2B5EF4-FFF2-40B4-BE49-F238E27FC236}">
                <a16:creationId xmlns:a16="http://schemas.microsoft.com/office/drawing/2014/main" id="{9A4BDBEB-C0D0-4DD2-9361-480F99A0533C}"/>
              </a:ext>
            </a:extLst>
          </p:cNvPr>
          <p:cNvSpPr txBox="1">
            <a:spLocks/>
          </p:cNvSpPr>
          <p:nvPr/>
        </p:nvSpPr>
        <p:spPr>
          <a:xfrm>
            <a:off x="8195968" y="713440"/>
            <a:ext cx="3996032" cy="1054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1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buClr>
                <a:srgbClr val="000000"/>
              </a:buClr>
              <a:defRPr/>
            </a:pPr>
            <a:r>
              <a:rPr lang="he-IL" sz="2600" b="1" dirty="0"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הנחיות להוראת השיעור</a:t>
            </a:r>
          </a:p>
        </p:txBody>
      </p:sp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7AD702E1-44CD-49BC-8E96-E94D76500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95968" y="986537"/>
            <a:ext cx="672137" cy="5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6A1B867-A76A-428F-8CEF-2D364AF75B1B}"/>
              </a:ext>
            </a:extLst>
          </p:cNvPr>
          <p:cNvSpPr txBox="1">
            <a:spLocks/>
          </p:cNvSpPr>
          <p:nvPr/>
        </p:nvSpPr>
        <p:spPr>
          <a:xfrm>
            <a:off x="5484774" y="1719072"/>
            <a:ext cx="6391275" cy="4407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Font typeface="Arial" panose="020B0604020202020204" pitchFamily="34" charset="0"/>
              <a:buNone/>
            </a:pPr>
            <a:r>
              <a:rPr lang="he-IL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שְׁנֵי הַיַּנְשׁוּפִים נִפְגְּשׁוּ – </a:t>
            </a:r>
          </a:p>
          <a:p>
            <a:pPr marL="50800" indent="0">
              <a:buFont typeface="Arial" panose="020B0604020202020204" pitchFamily="34" charset="0"/>
              <a:buNone/>
            </a:pPr>
            <a:r>
              <a:rPr lang="he-IL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וְהֵם רוֹצִים לְהַכִּיר אֶחָד אֶת הַשֵּׁנִי.</a:t>
            </a:r>
          </a:p>
          <a:p>
            <a:pPr marL="50800" indent="0">
              <a:buFont typeface="Arial" panose="020B0604020202020204" pitchFamily="34" charset="0"/>
              <a:buNone/>
            </a:pPr>
            <a:r>
              <a:rPr lang="he-IL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מָה תַּצִּיעוּ לָהֶם לַעֲשׂוֹת?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C03B31A-A233-4BA1-81CF-EA53AEFF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</p:spPr>
        <p:txBody>
          <a:bodyPr>
            <a:normAutofit/>
          </a:bodyPr>
          <a:lstStyle/>
          <a:p>
            <a:r>
              <a:rPr lang="he-IL" sz="5400" dirty="0"/>
              <a:t>נִפְגָּשִׁים וּמַכִּירִים</a:t>
            </a:r>
          </a:p>
        </p:txBody>
      </p:sp>
      <p:pic>
        <p:nvPicPr>
          <p:cNvPr id="6" name="Picture 2" descr="Owl, Cute, Nocturnal, Bird, Animal">
            <a:extLst>
              <a:ext uri="{FF2B5EF4-FFF2-40B4-BE49-F238E27FC236}">
                <a16:creationId xmlns:a16="http://schemas.microsoft.com/office/drawing/2014/main" id="{15D5089D-45AA-4802-A421-E6CDE2CC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1" y="3263653"/>
            <a:ext cx="63912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1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6A1B867-A76A-428F-8CEF-2D364AF75B1B}"/>
              </a:ext>
            </a:extLst>
          </p:cNvPr>
          <p:cNvSpPr txBox="1">
            <a:spLocks/>
          </p:cNvSpPr>
          <p:nvPr/>
        </p:nvSpPr>
        <p:spPr>
          <a:xfrm>
            <a:off x="5609598" y="2528819"/>
            <a:ext cx="6391275" cy="18348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indent="0">
              <a:buFont typeface="Arial" panose="020B0604020202020204" pitchFamily="34" charset="0"/>
              <a:buNone/>
            </a:pPr>
            <a:r>
              <a:rPr lang="he-IL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כְּשֶׁאֲנַחְנוּ רוֹצִים לְהַכִּיר זֶה אֶת זֶה,</a:t>
            </a:r>
          </a:p>
          <a:p>
            <a:pPr marL="50800" indent="0">
              <a:buFont typeface="Arial" panose="020B0604020202020204" pitchFamily="34" charset="0"/>
              <a:buNone/>
            </a:pPr>
            <a:r>
              <a:rPr lang="he-IL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אָנוּ מַצִּיגִים אֶת הַשֵּׁמוֹת שֶׁלָּנוּ.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C03B31A-A233-4BA1-81CF-EA53AEFF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</p:spPr>
        <p:txBody>
          <a:bodyPr>
            <a:normAutofit/>
          </a:bodyPr>
          <a:lstStyle/>
          <a:p>
            <a:r>
              <a:rPr lang="he-IL" sz="5400" dirty="0"/>
              <a:t>נִפְגָּשִׁים וּמַכִּירִים</a:t>
            </a:r>
          </a:p>
        </p:txBody>
      </p:sp>
      <p:pic>
        <p:nvPicPr>
          <p:cNvPr id="6" name="Picture 2" descr="Owl, Cute, Nocturnal, Bird, Animal">
            <a:extLst>
              <a:ext uri="{FF2B5EF4-FFF2-40B4-BE49-F238E27FC236}">
                <a16:creationId xmlns:a16="http://schemas.microsoft.com/office/drawing/2014/main" id="{15D5089D-45AA-4802-A421-E6CDE2CC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1" y="3263653"/>
            <a:ext cx="63912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70;p28">
            <a:extLst>
              <a:ext uri="{FF2B5EF4-FFF2-40B4-BE49-F238E27FC236}">
                <a16:creationId xmlns:a16="http://schemas.microsoft.com/office/drawing/2014/main" id="{CE212A01-AE3A-4521-A504-EDD97AF1AF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375206" y="1599925"/>
            <a:ext cx="1833402" cy="166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4;p28">
            <a:extLst>
              <a:ext uri="{FF2B5EF4-FFF2-40B4-BE49-F238E27FC236}">
                <a16:creationId xmlns:a16="http://schemas.microsoft.com/office/drawing/2014/main" id="{D9B47CB8-7695-458D-8925-B6D5C13894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09285" y="1553003"/>
            <a:ext cx="2156326" cy="14819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938F13-9F15-45D7-8DA9-B8180CABD7B0}"/>
              </a:ext>
            </a:extLst>
          </p:cNvPr>
          <p:cNvSpPr txBox="1"/>
          <p:nvPr/>
        </p:nvSpPr>
        <p:spPr>
          <a:xfrm>
            <a:off x="3031875" y="1655757"/>
            <a:ext cx="183340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1C75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"שָׁלוֹם,</a:t>
            </a:r>
            <a:r>
              <a:rPr lang="en-US" sz="2400" dirty="0">
                <a:solidFill>
                  <a:srgbClr val="1C75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1C758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solidFill>
                  <a:srgbClr val="1C75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נָעִים מְאוֹד, אֲנִי..."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912E3-1760-4FE7-AFF5-E8F981745969}"/>
              </a:ext>
            </a:extLst>
          </p:cNvPr>
          <p:cNvSpPr txBox="1"/>
          <p:nvPr/>
        </p:nvSpPr>
        <p:spPr>
          <a:xfrm>
            <a:off x="377060" y="1722966"/>
            <a:ext cx="183340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1C75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"שָׁלוֹם,</a:t>
            </a:r>
          </a:p>
          <a:p>
            <a:r>
              <a:rPr lang="he-IL" sz="2400" dirty="0">
                <a:solidFill>
                  <a:srgbClr val="1C75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נָעִים גַּם לִי, אֲנִי..."</a:t>
            </a:r>
          </a:p>
        </p:txBody>
      </p:sp>
    </p:spTree>
    <p:extLst>
      <p:ext uri="{BB962C8B-B14F-4D97-AF65-F5344CB8AC3E}">
        <p14:creationId xmlns:p14="http://schemas.microsoft.com/office/powerpoint/2010/main" val="60982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5A2CDE-8F58-40B7-99FC-D30FDE2C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</p:spPr>
        <p:txBody>
          <a:bodyPr>
            <a:normAutofit/>
          </a:bodyPr>
          <a:lstStyle/>
          <a:p>
            <a:r>
              <a:rPr lang="he-IL" sz="5400" b="0" dirty="0"/>
              <a:t>הַשֵּׁמוֹת שֶׁלָּנוּ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38D9D-29FF-4CAB-A894-626D0B4F9419}"/>
              </a:ext>
            </a:extLst>
          </p:cNvPr>
          <p:cNvSpPr txBox="1"/>
          <p:nvPr/>
        </p:nvSpPr>
        <p:spPr>
          <a:xfrm rot="21037894">
            <a:off x="649467" y="1908403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60DE7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ירדן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7D81-2030-4C64-8C1F-B463C583BC64}"/>
              </a:ext>
            </a:extLst>
          </p:cNvPr>
          <p:cNvSpPr txBox="1"/>
          <p:nvPr/>
        </p:nvSpPr>
        <p:spPr>
          <a:xfrm rot="21037894">
            <a:off x="1047194" y="4307831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C8ECF3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אלעד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0EFED-25EE-4DA1-B2A3-AE44B6DCAE96}"/>
              </a:ext>
            </a:extLst>
          </p:cNvPr>
          <p:cNvSpPr txBox="1"/>
          <p:nvPr/>
        </p:nvSpPr>
        <p:spPr>
          <a:xfrm rot="21037894">
            <a:off x="2888467" y="5641924"/>
            <a:ext cx="16954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C8ECF3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יהונתן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30CD1-2B12-4601-9BDE-0B9A2BE30417}"/>
              </a:ext>
            </a:extLst>
          </p:cNvPr>
          <p:cNvSpPr txBox="1"/>
          <p:nvPr/>
        </p:nvSpPr>
        <p:spPr>
          <a:xfrm rot="419879">
            <a:off x="2727310" y="3787441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D666F9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הלה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7031A-CA1C-48F9-999D-8260DBD6A766}"/>
              </a:ext>
            </a:extLst>
          </p:cNvPr>
          <p:cNvSpPr txBox="1"/>
          <p:nvPr/>
        </p:nvSpPr>
        <p:spPr>
          <a:xfrm rot="419879">
            <a:off x="1225860" y="5485822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39CDE7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נועה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CF7E14-8946-4DC4-8486-C1F4723622A6}"/>
              </a:ext>
            </a:extLst>
          </p:cNvPr>
          <p:cNvSpPr txBox="1"/>
          <p:nvPr/>
        </p:nvSpPr>
        <p:spPr>
          <a:xfrm rot="419879">
            <a:off x="644286" y="3387169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עמית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5EB57-06F6-430C-8810-D3FE0466A518}"/>
              </a:ext>
            </a:extLst>
          </p:cNvPr>
          <p:cNvSpPr txBox="1"/>
          <p:nvPr/>
        </p:nvSpPr>
        <p:spPr>
          <a:xfrm rot="419879">
            <a:off x="3741716" y="4615238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איתן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088ED-8000-4301-8BEA-36797ED15614}"/>
              </a:ext>
            </a:extLst>
          </p:cNvPr>
          <p:cNvSpPr txBox="1"/>
          <p:nvPr/>
        </p:nvSpPr>
        <p:spPr>
          <a:xfrm rot="419879">
            <a:off x="2382179" y="2836940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ליאור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02DAF4-5A55-4397-B740-55D875BD5A8F}"/>
              </a:ext>
            </a:extLst>
          </p:cNvPr>
          <p:cNvSpPr txBox="1"/>
          <p:nvPr/>
        </p:nvSpPr>
        <p:spPr>
          <a:xfrm rot="21040073">
            <a:off x="3884090" y="3367267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יובל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DCBFC2-21EC-4CA1-9DE6-73CC1905AE0A}"/>
              </a:ext>
            </a:extLst>
          </p:cNvPr>
          <p:cNvSpPr txBox="1"/>
          <p:nvPr/>
        </p:nvSpPr>
        <p:spPr>
          <a:xfrm rot="21169730">
            <a:off x="1065804" y="2715770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מיכל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DFE14D-C981-4689-93E9-C8E1837F0144}"/>
              </a:ext>
            </a:extLst>
          </p:cNvPr>
          <p:cNvSpPr txBox="1"/>
          <p:nvPr/>
        </p:nvSpPr>
        <p:spPr>
          <a:xfrm rot="21169730">
            <a:off x="2225176" y="4544504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מאיה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C6AD80-9D34-4142-AF2A-3CAC0CC27169}"/>
              </a:ext>
            </a:extLst>
          </p:cNvPr>
          <p:cNvSpPr txBox="1"/>
          <p:nvPr/>
        </p:nvSpPr>
        <p:spPr>
          <a:xfrm rot="21037894">
            <a:off x="19019" y="5051678"/>
            <a:ext cx="16954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גל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26EAE3-6608-42B0-B302-B250F5014042}"/>
              </a:ext>
            </a:extLst>
          </p:cNvPr>
          <p:cNvSpPr txBox="1"/>
          <p:nvPr/>
        </p:nvSpPr>
        <p:spPr>
          <a:xfrm rot="21037894">
            <a:off x="3524525" y="2250119"/>
            <a:ext cx="16954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C8ECF3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שירה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4A438E-FC94-43BC-8BF7-BA52F6571960}"/>
              </a:ext>
            </a:extLst>
          </p:cNvPr>
          <p:cNvSpPr txBox="1"/>
          <p:nvPr/>
        </p:nvSpPr>
        <p:spPr>
          <a:xfrm rot="21037894">
            <a:off x="4555710" y="2776331"/>
            <a:ext cx="16954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C8ECF3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מיכאל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F525FF-BDEB-43B3-B360-DD1172CD5BE4}"/>
              </a:ext>
            </a:extLst>
          </p:cNvPr>
          <p:cNvSpPr txBox="1"/>
          <p:nvPr/>
        </p:nvSpPr>
        <p:spPr>
          <a:xfrm rot="21169730">
            <a:off x="4480100" y="5394823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דניאל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F5B75-9631-4013-BDB2-B29489D2A355}"/>
              </a:ext>
            </a:extLst>
          </p:cNvPr>
          <p:cNvSpPr txBox="1"/>
          <p:nvPr/>
        </p:nvSpPr>
        <p:spPr>
          <a:xfrm rot="21169730">
            <a:off x="4644174" y="3886811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זואי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7B30E1-FA26-43DC-9293-85985A26BDEA}"/>
              </a:ext>
            </a:extLst>
          </p:cNvPr>
          <p:cNvSpPr txBox="1"/>
          <p:nvPr/>
        </p:nvSpPr>
        <p:spPr>
          <a:xfrm rot="21040073">
            <a:off x="278846" y="5865343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ספיר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3FFA2D-00D0-4153-8C7F-59CFAE967696}"/>
              </a:ext>
            </a:extLst>
          </p:cNvPr>
          <p:cNvSpPr txBox="1"/>
          <p:nvPr/>
        </p:nvSpPr>
        <p:spPr>
          <a:xfrm rot="419879">
            <a:off x="2444459" y="5214883"/>
            <a:ext cx="1450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28575">
                  <a:solidFill>
                    <a:srgbClr val="D666F9">
                      <a:lumMod val="7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60DE72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יעל</a:t>
            </a:r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9AB76BA2-E0DE-4272-BE67-A7C0A260AB08}"/>
              </a:ext>
            </a:extLst>
          </p:cNvPr>
          <p:cNvSpPr/>
          <p:nvPr/>
        </p:nvSpPr>
        <p:spPr>
          <a:xfrm>
            <a:off x="6160103" y="1794628"/>
            <a:ext cx="5750246" cy="3713611"/>
          </a:xfrm>
          <a:prstGeom prst="cloudCallout">
            <a:avLst>
              <a:gd name="adj1" fmla="val 45364"/>
              <a:gd name="adj2" fmla="val -82225"/>
            </a:avLst>
          </a:prstGeom>
          <a:solidFill>
            <a:srgbClr val="FFFFCC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מִי כְּבָר מַכִּיר/ ה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שֵׁם שֶׁל יֶלֶד/ ה מֵהַכִּתָּה?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מִי כְּבָר מַכִּיר/ ה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שְׁנֵי שֵׁמוֹת...?</a:t>
            </a: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מִי מַכִּיר/ ה אֲפִלּוּ יוֹתֵר?</a:t>
            </a:r>
          </a:p>
        </p:txBody>
      </p:sp>
    </p:spTree>
    <p:extLst>
      <p:ext uri="{BB962C8B-B14F-4D97-AF65-F5344CB8AC3E}">
        <p14:creationId xmlns:p14="http://schemas.microsoft.com/office/powerpoint/2010/main" val="391262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24;g900211f262_1_7">
            <a:extLst>
              <a:ext uri="{FF2B5EF4-FFF2-40B4-BE49-F238E27FC236}">
                <a16:creationId xmlns:a16="http://schemas.microsoft.com/office/drawing/2014/main" id="{B270D4B6-6A69-472A-916A-71D81125A65F}"/>
              </a:ext>
            </a:extLst>
          </p:cNvPr>
          <p:cNvSpPr txBox="1">
            <a:spLocks/>
          </p:cNvSpPr>
          <p:nvPr/>
        </p:nvSpPr>
        <p:spPr>
          <a:xfrm>
            <a:off x="-1" y="1592025"/>
            <a:ext cx="12011891" cy="50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BF11F5"/>
              </a:buClr>
              <a:buSzPts val="3600"/>
              <a:buFont typeface="Noto Sans Symbols"/>
              <a:buNone/>
            </a:pPr>
            <a:r>
              <a:rPr lang="he-IL" sz="2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כעת, נכיר את השמות שלנו.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BF11F5"/>
              </a:buClr>
              <a:buSzPts val="3600"/>
              <a:buFont typeface="Noto Sans Symbols"/>
              <a:buNone/>
            </a:pPr>
            <a:r>
              <a:rPr lang="he-IL" sz="2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בכל פעם, אציג לכם אות מהא"ב והילדים ששמם מתחיל באות הזו יעמדו.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BF11F5"/>
              </a:buClr>
              <a:buSzPts val="3600"/>
              <a:buFont typeface="Noto Sans Symbols"/>
              <a:buNone/>
            </a:pPr>
            <a:endParaRPr lang="he-IL" sz="28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BF11F5"/>
              </a:buClr>
              <a:buSzPts val="3600"/>
              <a:buFont typeface="Noto Sans Symbols"/>
              <a:buNone/>
            </a:pPr>
            <a:r>
              <a:rPr lang="he-IL" sz="28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לאחר שכל הילדים ששמם מתחיל באותה אות יציגו את שמם, המורה תשאל –</a:t>
            </a:r>
            <a:br>
              <a:rPr lang="he-IL" sz="28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 יכול לחזור על שמות התלמידים שהציגו את עצמם כעת</a:t>
            </a:r>
            <a:br>
              <a:rPr lang="he-IL" sz="2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וששמם מתחיל באות...?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BF11F5"/>
              </a:buClr>
              <a:buSzPts val="3600"/>
              <a:buFont typeface="Noto Sans Symbols"/>
              <a:buNone/>
            </a:pPr>
            <a:r>
              <a:rPr lang="he-IL" sz="28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כך ממשיכים עד שכל תלמידי הכיתה יציגו את עצמם.</a:t>
            </a:r>
          </a:p>
        </p:txBody>
      </p:sp>
      <p:sp>
        <p:nvSpPr>
          <p:cNvPr id="16" name="Google Shape;125;g900211f262_1_7">
            <a:extLst>
              <a:ext uri="{FF2B5EF4-FFF2-40B4-BE49-F238E27FC236}">
                <a16:creationId xmlns:a16="http://schemas.microsoft.com/office/drawing/2014/main" id="{532E94E7-15C7-434C-8902-5ADB210D3D00}"/>
              </a:ext>
            </a:extLst>
          </p:cNvPr>
          <p:cNvSpPr txBox="1">
            <a:spLocks/>
          </p:cNvSpPr>
          <p:nvPr/>
        </p:nvSpPr>
        <p:spPr>
          <a:xfrm>
            <a:off x="508000" y="0"/>
            <a:ext cx="11175000" cy="141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F6F80"/>
              </a:buClr>
              <a:buSzPts val="4000"/>
            </a:pPr>
            <a:r>
              <a:rPr lang="he-IL" sz="5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שקף למורה:</a:t>
            </a:r>
          </a:p>
          <a:p>
            <a:pPr>
              <a:buClr>
                <a:srgbClr val="0F6F80"/>
              </a:buClr>
              <a:buSzPts val="4000"/>
            </a:pPr>
            <a:r>
              <a:rPr lang="he-IL" sz="5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הֶכֵּרוּת בַּכִּתָּה - מִי אֲנִי וּמָה שְׁמִי?</a:t>
            </a:r>
          </a:p>
        </p:txBody>
      </p:sp>
    </p:spTree>
    <p:extLst>
      <p:ext uri="{BB962C8B-B14F-4D97-AF65-F5344CB8AC3E}">
        <p14:creationId xmlns:p14="http://schemas.microsoft.com/office/powerpoint/2010/main" val="30524370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1054</Words>
  <Application>Microsoft Office PowerPoint</Application>
  <PresentationFormat>מסך רחב</PresentationFormat>
  <Paragraphs>222</Paragraphs>
  <Slides>21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David</vt:lpstr>
      <vt:lpstr>Gisha</vt:lpstr>
      <vt:lpstr>Heebo</vt:lpstr>
      <vt:lpstr>Libre Franklin Medium</vt:lpstr>
      <vt:lpstr>Noto Sans Symbols</vt:lpstr>
      <vt:lpstr>Times New Roman</vt:lpstr>
      <vt:lpstr>Varela Round</vt:lpstr>
      <vt:lpstr>Wingdings</vt:lpstr>
      <vt:lpstr>ערכת נושא Office</vt:lpstr>
      <vt:lpstr>מצגת של PowerPoint‏</vt:lpstr>
      <vt:lpstr>מטרות השיעור</vt:lpstr>
      <vt:lpstr>ידע, מיומנויות וערכים</vt:lpstr>
      <vt:lpstr>מצגת של PowerPoint‏</vt:lpstr>
      <vt:lpstr>מצגת של PowerPoint‏</vt:lpstr>
      <vt:lpstr>נִפְגָּשִׁים וּמַכִּירִים</vt:lpstr>
      <vt:lpstr>נִפְגָּשִׁים וּמַכִּירִים</vt:lpstr>
      <vt:lpstr>הַשֵּׁמוֹת שֶׁלָּנוּ</vt:lpstr>
      <vt:lpstr>מצגת של PowerPoint‏</vt:lpstr>
      <vt:lpstr>מצגת של PowerPoint‏</vt:lpstr>
      <vt:lpstr>מצגת של PowerPoint‏</vt:lpstr>
      <vt:lpstr>צִנְצֶנֶת הַהֶכֵּרוּת – שקף למורה</vt:lpstr>
      <vt:lpstr>גַּלְגַּל הַהֶכֵּרוּת</vt:lpstr>
      <vt:lpstr>מצגת של PowerPoint‏</vt:lpstr>
      <vt:lpstr>נִפְגָּשִׁים וּמַכִּירִים</vt:lpstr>
      <vt:lpstr>נִפְגָּשִׁים וּמַכִּירִים</vt:lpstr>
      <vt:lpstr>מצגת של PowerPoint‏</vt:lpstr>
      <vt:lpstr>מצגת של PowerPoint‏</vt:lpstr>
      <vt:lpstr>מצגת של PowerPoint‏</vt:lpstr>
      <vt:lpstr>מְשִׂימָה לַהַפְסָקָה</vt:lpstr>
      <vt:lpstr>שקף למורה - פעילות להרחבה: להכיר את השמות – משחק הזיכרון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אפרת בועז</dc:creator>
  <cp:lastModifiedBy>Esti Bernstian</cp:lastModifiedBy>
  <cp:revision>222</cp:revision>
  <dcterms:created xsi:type="dcterms:W3CDTF">2021-07-12T08:06:42Z</dcterms:created>
  <dcterms:modified xsi:type="dcterms:W3CDTF">2024-08-21T08:41:47Z</dcterms:modified>
</cp:coreProperties>
</file>